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612" r:id="rId2"/>
    <p:sldId id="558" r:id="rId3"/>
    <p:sldId id="256" r:id="rId4"/>
    <p:sldId id="560" r:id="rId5"/>
    <p:sldId id="562" r:id="rId6"/>
    <p:sldId id="564" r:id="rId7"/>
    <p:sldId id="566" r:id="rId8"/>
    <p:sldId id="568" r:id="rId9"/>
    <p:sldId id="570" r:id="rId10"/>
    <p:sldId id="572" r:id="rId11"/>
    <p:sldId id="574" r:id="rId12"/>
    <p:sldId id="576" r:id="rId13"/>
    <p:sldId id="578" r:id="rId14"/>
    <p:sldId id="580" r:id="rId15"/>
    <p:sldId id="582" r:id="rId16"/>
    <p:sldId id="584" r:id="rId17"/>
    <p:sldId id="586" r:id="rId18"/>
    <p:sldId id="588" r:id="rId19"/>
    <p:sldId id="380" r:id="rId20"/>
    <p:sldId id="590" r:id="rId21"/>
    <p:sldId id="258" r:id="rId22"/>
    <p:sldId id="268" r:id="rId23"/>
    <p:sldId id="270" r:id="rId24"/>
    <p:sldId id="272" r:id="rId25"/>
    <p:sldId id="282" r:id="rId26"/>
    <p:sldId id="286" r:id="rId27"/>
    <p:sldId id="292" r:id="rId28"/>
    <p:sldId id="296" r:id="rId29"/>
    <p:sldId id="306" r:id="rId30"/>
    <p:sldId id="308" r:id="rId31"/>
    <p:sldId id="312" r:id="rId32"/>
    <p:sldId id="322" r:id="rId33"/>
    <p:sldId id="332" r:id="rId34"/>
    <p:sldId id="334" r:id="rId35"/>
    <p:sldId id="336" r:id="rId36"/>
    <p:sldId id="342" r:id="rId37"/>
    <p:sldId id="344" r:id="rId38"/>
    <p:sldId id="346" r:id="rId39"/>
    <p:sldId id="348" r:id="rId40"/>
    <p:sldId id="350" r:id="rId41"/>
    <p:sldId id="352" r:id="rId42"/>
    <p:sldId id="340" r:id="rId43"/>
    <p:sldId id="366" r:id="rId44"/>
    <p:sldId id="368" r:id="rId45"/>
    <p:sldId id="370" r:id="rId46"/>
    <p:sldId id="372" r:id="rId47"/>
    <p:sldId id="374" r:id="rId48"/>
    <p:sldId id="376" r:id="rId49"/>
    <p:sldId id="378" r:id="rId50"/>
    <p:sldId id="388" r:id="rId51"/>
    <p:sldId id="401" r:id="rId52"/>
    <p:sldId id="425" r:id="rId53"/>
    <p:sldId id="433" r:id="rId54"/>
    <p:sldId id="473" r:id="rId55"/>
    <p:sldId id="515" r:id="rId56"/>
    <p:sldId id="532" r:id="rId57"/>
    <p:sldId id="534" r:id="rId58"/>
    <p:sldId id="536" r:id="rId59"/>
    <p:sldId id="545" r:id="rId60"/>
    <p:sldId id="547" r:id="rId61"/>
    <p:sldId id="549" r:id="rId62"/>
    <p:sldId id="592" r:id="rId63"/>
    <p:sldId id="557" r:id="rId64"/>
    <p:sldId id="593" r:id="rId65"/>
    <p:sldId id="595" r:id="rId66"/>
    <p:sldId id="597" r:id="rId67"/>
    <p:sldId id="599" r:id="rId68"/>
    <p:sldId id="601" r:id="rId69"/>
    <p:sldId id="603" r:id="rId70"/>
    <p:sldId id="605" r:id="rId71"/>
    <p:sldId id="607" r:id="rId72"/>
    <p:sldId id="609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</p:showPr>
  <p:clrMru>
    <a:srgbClr val="00FF00"/>
    <a:srgbClr val="CCFFFF"/>
    <a:srgbClr val="CCFF99"/>
    <a:srgbClr val="FFFFCC"/>
    <a:srgbClr val="000099"/>
    <a:srgbClr val="008000"/>
    <a:srgbClr val="FF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65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-7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CD72-9F93-4DCF-B924-5B0286D785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CAD6E6-1D89-47BE-A359-45983B1B9C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0832E-83FA-4160-9C7D-FBEA0128098A}" type="slidenum">
              <a:rPr lang="ru-RU"/>
              <a:pPr/>
              <a:t>2</a:t>
            </a:fld>
            <a:endParaRPr lang="ru-RU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149A9-4698-4968-A3E2-786634036BCC}" type="slidenum">
              <a:rPr lang="ru-RU"/>
              <a:pPr/>
              <a:t>11</a:t>
            </a:fld>
            <a:endParaRPr lang="ru-RU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10366-8153-4785-BA14-0D7B851050BA}" type="slidenum">
              <a:rPr lang="ru-RU"/>
              <a:pPr/>
              <a:t>12</a:t>
            </a:fld>
            <a:endParaRPr lang="ru-RU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577DA-6815-47C3-B6EC-DD41A1399420}" type="slidenum">
              <a:rPr lang="ru-RU"/>
              <a:pPr/>
              <a:t>13</a:t>
            </a:fld>
            <a:endParaRPr lang="ru-RU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B12E6-02CA-4A14-B4CC-0DA7DE5530B6}" type="slidenum">
              <a:rPr lang="ru-RU"/>
              <a:pPr/>
              <a:t>14</a:t>
            </a:fld>
            <a:endParaRPr lang="ru-RU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58ADE-4BE0-4A31-9181-9495491E57E6}" type="slidenum">
              <a:rPr lang="ru-RU"/>
              <a:pPr/>
              <a:t>15</a:t>
            </a:fld>
            <a:endParaRPr lang="ru-RU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36DA4-6FDB-4A2D-B554-2A0CB13A4FD2}" type="slidenum">
              <a:rPr lang="ru-RU"/>
              <a:pPr/>
              <a:t>16</a:t>
            </a:fld>
            <a:endParaRPr lang="ru-RU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175B4-0F48-4E02-A32C-5970447711F5}" type="slidenum">
              <a:rPr lang="ru-RU"/>
              <a:pPr/>
              <a:t>17</a:t>
            </a:fld>
            <a:endParaRPr lang="ru-RU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C923C-EC69-4A9D-98C6-3ADAF614A91D}" type="slidenum">
              <a:rPr lang="ru-RU"/>
              <a:pPr/>
              <a:t>18</a:t>
            </a:fld>
            <a:endParaRPr lang="ru-RU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26761-EDF5-47D0-A5D0-37D9E8CEEFE6}" type="slidenum">
              <a:rPr lang="ru-RU"/>
              <a:pPr/>
              <a:t>19</a:t>
            </a:fld>
            <a:endParaRPr lang="ru-R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61265-5492-4CB4-8B25-5A990FFA6C9D}" type="slidenum">
              <a:rPr lang="ru-RU"/>
              <a:pPr/>
              <a:t>20</a:t>
            </a:fld>
            <a:endParaRPr lang="ru-RU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879E4-BDAE-49F5-8B65-B1A3E6F64D15}" type="slidenum">
              <a:rPr lang="ru-RU"/>
              <a:pPr/>
              <a:t>3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CAC02-DCD3-43D2-9B2A-30B4066B450F}" type="slidenum">
              <a:rPr lang="ru-RU"/>
              <a:pPr/>
              <a:t>21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127FA-6CDE-4C4F-AA4B-65772C21263E}" type="slidenum">
              <a:rPr lang="ru-RU"/>
              <a:pPr/>
              <a:t>22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1E10B-0C95-4B70-8948-C0315DC60809}" type="slidenum">
              <a:rPr lang="ru-RU"/>
              <a:pPr/>
              <a:t>23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8CBF2-D237-4BD8-B818-518129CA8C0B}" type="slidenum">
              <a:rPr lang="ru-RU"/>
              <a:pPr/>
              <a:t>24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9F438-1BA3-4991-A98F-02A1439C91C9}" type="slidenum">
              <a:rPr lang="ru-RU"/>
              <a:pPr/>
              <a:t>25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DBED9-2E4F-4B6E-88C9-564B4232EC6E}" type="slidenum">
              <a:rPr lang="ru-RU"/>
              <a:pPr/>
              <a:t>26</a:t>
            </a:fld>
            <a:endParaRPr lang="ru-R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C814-E5A7-41A7-9935-9FC26B04C460}" type="slidenum">
              <a:rPr lang="ru-RU"/>
              <a:pPr/>
              <a:t>27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ACC3A-B9ED-4D89-88E1-A53BA7138075}" type="slidenum">
              <a:rPr lang="ru-RU"/>
              <a:pPr/>
              <a:t>28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6A697-ADCA-4F97-B2BD-8D9A2BA00EEF}" type="slidenum">
              <a:rPr lang="ru-RU"/>
              <a:pPr/>
              <a:t>29</a:t>
            </a:fld>
            <a:endParaRPr lang="ru-R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85AED-4288-4629-88E8-F437F2A74BA4}" type="slidenum">
              <a:rPr lang="ru-RU"/>
              <a:pPr/>
              <a:t>30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9EB61-8B1E-491B-B2C6-8E457EB45C02}" type="slidenum">
              <a:rPr lang="ru-RU"/>
              <a:pPr/>
              <a:t>4</a:t>
            </a:fld>
            <a:endParaRPr lang="ru-RU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F2614-7030-4E96-8792-EC028F18D3BB}" type="slidenum">
              <a:rPr lang="ru-RU"/>
              <a:pPr/>
              <a:t>31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77966-9524-44C8-A09D-6FD0FA30F033}" type="slidenum">
              <a:rPr lang="ru-RU"/>
              <a:pPr/>
              <a:t>32</a:t>
            </a:fld>
            <a:endParaRPr 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349A7-F895-4113-9911-D74A3B2A39A3}" type="slidenum">
              <a:rPr lang="ru-RU"/>
              <a:pPr/>
              <a:t>33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3E51C-B52C-44E0-B15F-FDCFD6DE54F5}" type="slidenum">
              <a:rPr lang="ru-RU"/>
              <a:pPr/>
              <a:t>34</a:t>
            </a:fld>
            <a:endParaRPr lang="ru-R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02648-4AA7-4CCB-9579-0ED7F24CBD59}" type="slidenum">
              <a:rPr lang="ru-RU"/>
              <a:pPr/>
              <a:t>35</a:t>
            </a:fld>
            <a:endParaRPr 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1000-B887-4512-9B60-D0AA152DF9E5}" type="slidenum">
              <a:rPr lang="ru-RU"/>
              <a:pPr/>
              <a:t>36</a:t>
            </a:fld>
            <a:endParaRPr lang="ru-RU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9ACA9-B9FA-4850-B3C8-7305AF6B4FDA}" type="slidenum">
              <a:rPr lang="ru-RU"/>
              <a:pPr/>
              <a:t>37</a:t>
            </a:fld>
            <a:endParaRPr lang="ru-RU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AF407-01EA-42E6-BB49-58B52428D026}" type="slidenum">
              <a:rPr lang="ru-RU"/>
              <a:pPr/>
              <a:t>38</a:t>
            </a:fld>
            <a:endParaRPr lang="ru-RU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53521-1224-4F7F-87F1-5EECBF416F7A}" type="slidenum">
              <a:rPr lang="ru-RU"/>
              <a:pPr/>
              <a:t>39</a:t>
            </a:fld>
            <a:endParaRPr lang="ru-RU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DC2AC-FC57-457E-B05F-E1827D3F7E17}" type="slidenum">
              <a:rPr lang="ru-RU"/>
              <a:pPr/>
              <a:t>40</a:t>
            </a:fld>
            <a:endParaRPr lang="ru-RU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D7D76-81D6-4591-A122-0DEA09284DF7}" type="slidenum">
              <a:rPr lang="ru-RU"/>
              <a:pPr/>
              <a:t>5</a:t>
            </a:fld>
            <a:endParaRPr lang="ru-RU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2B440-CF29-40AE-8136-D982E54EF22D}" type="slidenum">
              <a:rPr lang="ru-RU"/>
              <a:pPr/>
              <a:t>41</a:t>
            </a:fld>
            <a:endParaRPr lang="ru-RU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7D6B2-9A92-41C9-99C3-96036F7BD7D5}" type="slidenum">
              <a:rPr lang="ru-RU"/>
              <a:pPr/>
              <a:t>42</a:t>
            </a:fld>
            <a:endParaRPr lang="ru-RU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6C07B-37D6-4F9C-B2A3-B3585CDCF636}" type="slidenum">
              <a:rPr lang="ru-RU"/>
              <a:pPr/>
              <a:t>43</a:t>
            </a:fld>
            <a:endParaRPr lang="ru-RU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10237-739D-4C78-8508-D5100DA15ECC}" type="slidenum">
              <a:rPr lang="ru-RU"/>
              <a:pPr/>
              <a:t>44</a:t>
            </a:fld>
            <a:endParaRPr lang="ru-RU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50AB7-FD60-4EB9-8D20-827DBD3C3A85}" type="slidenum">
              <a:rPr lang="ru-RU"/>
              <a:pPr/>
              <a:t>45</a:t>
            </a:fld>
            <a:endParaRPr lang="ru-RU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59D52-12DF-4804-B19C-F8C955E039F1}" type="slidenum">
              <a:rPr lang="ru-RU"/>
              <a:pPr/>
              <a:t>46</a:t>
            </a:fld>
            <a:endParaRPr lang="ru-RU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72699-4373-4C59-BA14-E5E812A7BA74}" type="slidenum">
              <a:rPr lang="ru-RU"/>
              <a:pPr/>
              <a:t>47</a:t>
            </a:fld>
            <a:endParaRPr lang="ru-R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C2661-498F-4CDC-938C-CF88F2849BB2}" type="slidenum">
              <a:rPr lang="ru-RU"/>
              <a:pPr/>
              <a:t>48</a:t>
            </a:fld>
            <a:endParaRPr lang="ru-RU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AE97A-4B9D-4E38-A708-8B2BC3831E3F}" type="slidenum">
              <a:rPr lang="ru-RU"/>
              <a:pPr/>
              <a:t>49</a:t>
            </a:fld>
            <a:endParaRPr lang="ru-RU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729C5-30A6-4080-BE62-F7752D7102D0}" type="slidenum">
              <a:rPr lang="ru-RU"/>
              <a:pPr/>
              <a:t>50</a:t>
            </a:fld>
            <a:endParaRPr lang="ru-R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BA9ED-185B-4771-AFC0-768A6EC96D03}" type="slidenum">
              <a:rPr lang="ru-RU"/>
              <a:pPr/>
              <a:t>6</a:t>
            </a:fld>
            <a:endParaRPr lang="ru-RU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2DD9F-7895-426D-BFBB-117011E948F8}" type="slidenum">
              <a:rPr lang="ru-RU"/>
              <a:pPr/>
              <a:t>51</a:t>
            </a:fld>
            <a:endParaRPr lang="ru-RU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BB38C-2C5E-4B2C-89CF-3DCC0FC0EEEC}" type="slidenum">
              <a:rPr lang="ru-RU"/>
              <a:pPr/>
              <a:t>52</a:t>
            </a:fld>
            <a:endParaRPr lang="ru-RU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E44CC-6407-4D03-85FC-119FCF214503}" type="slidenum">
              <a:rPr lang="ru-RU"/>
              <a:pPr/>
              <a:t>53</a:t>
            </a:fld>
            <a:endParaRPr lang="ru-R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FFBE7-DB27-4D83-8AE1-178BA842E125}" type="slidenum">
              <a:rPr lang="ru-RU"/>
              <a:pPr/>
              <a:t>54</a:t>
            </a:fld>
            <a:endParaRPr lang="ru-RU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7F370-4773-4971-BC64-CA8B8F8F816C}" type="slidenum">
              <a:rPr lang="ru-RU"/>
              <a:pPr/>
              <a:t>55</a:t>
            </a:fld>
            <a:endParaRPr lang="ru-RU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D5CEC-EFED-4973-87D0-6F766B02B07A}" type="slidenum">
              <a:rPr lang="ru-RU"/>
              <a:pPr/>
              <a:t>56</a:t>
            </a:fld>
            <a:endParaRPr lang="ru-RU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E6EB8-2AF2-4366-A442-03A42AC55435}" type="slidenum">
              <a:rPr lang="ru-RU"/>
              <a:pPr/>
              <a:t>57</a:t>
            </a:fld>
            <a:endParaRPr lang="ru-RU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70135-8E5E-494D-A03E-F24C02AEB9C8}" type="slidenum">
              <a:rPr lang="ru-RU"/>
              <a:pPr/>
              <a:t>58</a:t>
            </a:fld>
            <a:endParaRPr lang="ru-RU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96A8C-48CF-4454-9109-E213E6106BE6}" type="slidenum">
              <a:rPr lang="ru-RU"/>
              <a:pPr/>
              <a:t>59</a:t>
            </a:fld>
            <a:endParaRPr lang="ru-RU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72334-9946-4FFD-9DA5-FC64A8BE8421}" type="slidenum">
              <a:rPr lang="ru-RU"/>
              <a:pPr/>
              <a:t>60</a:t>
            </a:fld>
            <a:endParaRPr lang="ru-RU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79759-2FCA-4A85-B710-7FB783DF7423}" type="slidenum">
              <a:rPr lang="ru-RU"/>
              <a:pPr/>
              <a:t>7</a:t>
            </a:fld>
            <a:endParaRPr lang="ru-RU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2599F-3A9C-46D4-A70D-5463F4C6F032}" type="slidenum">
              <a:rPr lang="ru-RU"/>
              <a:pPr/>
              <a:t>61</a:t>
            </a:fld>
            <a:endParaRPr lang="ru-RU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28E23-B1EE-467E-84CC-6DFF0498BB0B}" type="slidenum">
              <a:rPr lang="ru-RU"/>
              <a:pPr/>
              <a:t>62</a:t>
            </a:fld>
            <a:endParaRPr lang="ru-RU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76B12-C271-437F-810B-D975C55AD969}" type="slidenum">
              <a:rPr lang="ru-RU"/>
              <a:pPr/>
              <a:t>63</a:t>
            </a:fld>
            <a:endParaRPr lang="ru-RU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F5602-F403-4890-8ADE-22EF1EF7056C}" type="slidenum">
              <a:rPr lang="ru-RU"/>
              <a:pPr/>
              <a:t>64</a:t>
            </a:fld>
            <a:endParaRPr lang="ru-RU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F73F-4323-4411-BEAC-A0D7D2FDFFDB}" type="slidenum">
              <a:rPr lang="ru-RU"/>
              <a:pPr/>
              <a:t>65</a:t>
            </a:fld>
            <a:endParaRPr lang="ru-RU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E9E0B-707C-489B-B61E-1A2B437E0758}" type="slidenum">
              <a:rPr lang="ru-RU"/>
              <a:pPr/>
              <a:t>66</a:t>
            </a:fld>
            <a:endParaRPr lang="ru-RU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F2C02-6F5F-4584-B54A-EE1D35C0726D}" type="slidenum">
              <a:rPr lang="ru-RU"/>
              <a:pPr/>
              <a:t>67</a:t>
            </a:fld>
            <a:endParaRPr lang="ru-RU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8704C-B191-4EA0-97C5-F3B3197BE3F0}" type="slidenum">
              <a:rPr lang="ru-RU"/>
              <a:pPr/>
              <a:t>68</a:t>
            </a:fld>
            <a:endParaRPr lang="ru-RU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6FE86-2A04-40B1-BAA2-AF8DCFAF05E9}" type="slidenum">
              <a:rPr lang="ru-RU"/>
              <a:pPr/>
              <a:t>69</a:t>
            </a:fld>
            <a:endParaRPr lang="ru-RU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015BF-9CEC-47E1-BADB-FEA79B6B49D8}" type="slidenum">
              <a:rPr lang="ru-RU"/>
              <a:pPr/>
              <a:t>70</a:t>
            </a:fld>
            <a:endParaRPr lang="ru-RU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CDCEA-FC1F-4A2D-B424-3D28A770973F}" type="slidenum">
              <a:rPr lang="ru-RU"/>
              <a:pPr/>
              <a:t>8</a:t>
            </a:fld>
            <a:endParaRPr lang="ru-RU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28F48-4657-4C47-AD3B-920ABDC70DF3}" type="slidenum">
              <a:rPr lang="ru-RU"/>
              <a:pPr/>
              <a:t>71</a:t>
            </a:fld>
            <a:endParaRPr lang="ru-RU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98FFC-7C4D-4D82-970F-312B5D7320AB}" type="slidenum">
              <a:rPr lang="ru-RU"/>
              <a:pPr/>
              <a:t>72</a:t>
            </a:fld>
            <a:endParaRPr lang="ru-RU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D0C01-B283-45D2-BB21-3D76E2D430D2}" type="slidenum">
              <a:rPr lang="ru-RU"/>
              <a:pPr/>
              <a:t>9</a:t>
            </a:fld>
            <a:endParaRPr lang="ru-RU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7394-6D14-49F3-BC84-DF793F61DDBC}" type="slidenum">
              <a:rPr lang="ru-RU"/>
              <a:pPr/>
              <a:t>10</a:t>
            </a:fld>
            <a:endParaRPr lang="ru-RU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6CCF0-0DC7-406D-8BFF-C990522360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0F80-16B4-462D-BFED-77B54595A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CB07-1CF5-4BDF-BE4F-08A4A9139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A1B44C-7D74-4633-9C22-DDD0EAAB7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EAE0BD-9C28-4C2B-8681-BCE168F2F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B1086-5A3E-4ECA-ACF8-00CA04EF2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A3F00-677D-4168-A7E4-F0CEF1506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B9D3B-B129-4384-AAAB-F602356A4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A4B7-437F-48ED-9A5F-AAD0E5B78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A8BF-AD3C-4787-8060-40705063B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52607-212D-4112-B3E0-6C710A7FD3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4FD05-B724-441C-9244-094A2FC3F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F04B-8284-4F88-BB97-D3CD4449B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74E03C-8294-40B5-A8B2-99EFE8D2A8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30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02.ex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04.ex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24.ex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21%20Fritid,%20hobby\C21-10.ex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17.ex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9%20Born\C09-34.ex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19.ex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48.ex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28.ex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9%20Born\C09-33.ex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9%20Born\C09-32.ex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10.ex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5%20Befordring%20(bus,%20fly,%20tog)\C05-20.ex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18.ex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7%20Ferie,%20rejser\C17-46.ex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5%20Befordring%20(bus,%20fly,%20tog)\C05-22.ex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7%20Ferie,%20rejser\C17-33.ex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45.ex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15.ex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25%20Handlende\C25-26.ex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41%20Skole,%20undervisning\C41-06.ex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21%20Fritid,%20hobby\C21-03.ex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34%20Marked\C34-19.ex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41%20Skole,%20undervisning\C41-03.ex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41.ex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5%20Befordring%20(bus,%20fly,%20tog)\C05-14.ex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2%20Cykler,%20motorcykler\C12-08.ex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05.ex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9%20Born\C09-24.exe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2%20Cykler,%20motorcykler\C12-09.exe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2%20Cykler,%20motorcykler\C12-12.exe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7%20Ferie,%20rejser\C17-36.exe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9%20Born\C09-17.exe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5%20Befordring%20(bus,%20fly,%20tog)\C05-19.exe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24%20Fodselsdag,%20jubilaeum\C24-10.exe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7%20Ferie,%20rejser\C17-14.exe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12%20Cykler,%20motorcykler\C12-25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01.ex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6%20Biler,%20reparation\C06-09.ex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72500" cy="6357938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5400" b="1" u="sng" smtClean="0">
                <a:solidFill>
                  <a:srgbClr val="FF0000"/>
                </a:solidFill>
              </a:rPr>
              <a:t>ПРАВИЛА </a:t>
            </a:r>
            <a:endParaRPr lang="ru-RU" sz="5400" b="1" u="sng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5400" b="1" dirty="0"/>
              <a:t>			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u="sng" dirty="0" smtClean="0">
                <a:solidFill>
                  <a:srgbClr val="FFFF00"/>
                </a:solidFill>
              </a:rPr>
              <a:t>ДОРОЖНОГО</a:t>
            </a:r>
            <a:r>
              <a:rPr lang="ru-RU" sz="5400" b="1" dirty="0" smtClean="0"/>
              <a:t> </a:t>
            </a:r>
            <a:endParaRPr lang="ru-RU" sz="5400" b="1" dirty="0"/>
          </a:p>
          <a:p>
            <a:pPr>
              <a:buFontTx/>
              <a:buNone/>
            </a:pPr>
            <a:r>
              <a:rPr lang="ru-RU" sz="5400" b="1" dirty="0"/>
              <a:t>				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u="sng" dirty="0" smtClean="0">
                <a:solidFill>
                  <a:srgbClr val="008000"/>
                </a:solidFill>
              </a:rPr>
              <a:t>ДВИЖЕНИЯ</a:t>
            </a:r>
            <a:endParaRPr lang="ru-RU" sz="5400" b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8/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Из-за отсутствия насоса первые автомобили въезжали в гору …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24175"/>
            <a:ext cx="97409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/>
              <a:t>№ 1. Не могли.</a:t>
            </a:r>
          </a:p>
          <a:p>
            <a:pPr>
              <a:buNone/>
            </a:pPr>
            <a:r>
              <a:rPr lang="ru-RU" sz="3600" b="1" dirty="0"/>
              <a:t>№ 2. Задним ходом.</a:t>
            </a:r>
          </a:p>
          <a:p>
            <a:pPr>
              <a:buNone/>
            </a:pPr>
            <a:r>
              <a:rPr lang="ru-RU" sz="3600" b="1" dirty="0"/>
              <a:t>№ 3. Их толкали в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гору</a:t>
            </a:r>
            <a:r>
              <a:rPr lang="ru-RU" sz="3600" b="1" dirty="0"/>
              <a:t>.</a:t>
            </a:r>
          </a:p>
          <a:p>
            <a:pPr>
              <a:buFontTx/>
              <a:buNone/>
            </a:pPr>
            <a:endParaRPr lang="ru-RU" sz="3600" b="1" dirty="0"/>
          </a:p>
        </p:txBody>
      </p:sp>
      <p:pic>
        <p:nvPicPr>
          <p:cNvPr id="816133" name="Picture 5" descr="C06-0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3552825" cy="3335338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9/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Как назывался первый российский  автомобиль ?</a:t>
            </a:r>
            <a:r>
              <a:rPr lang="ru-RU" sz="3600" b="1" dirty="0"/>
              <a:t> 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143116"/>
            <a:ext cx="9093200" cy="4525963"/>
          </a:xfrm>
        </p:spPr>
        <p:txBody>
          <a:bodyPr/>
          <a:lstStyle/>
          <a:p>
            <a:r>
              <a:rPr lang="ru-RU" sz="3600" b="1" dirty="0"/>
              <a:t>№ 1. ВАЗ.</a:t>
            </a:r>
          </a:p>
          <a:p>
            <a:r>
              <a:rPr lang="ru-RU" sz="3600" b="1" dirty="0"/>
              <a:t>№ 2. </a:t>
            </a:r>
            <a:r>
              <a:rPr lang="ru-RU" sz="3600" b="1" dirty="0" err="1"/>
              <a:t>Руссо-Балт</a:t>
            </a:r>
            <a:r>
              <a:rPr lang="ru-RU" sz="3600" b="1" dirty="0"/>
              <a:t>.</a:t>
            </a:r>
          </a:p>
          <a:p>
            <a:r>
              <a:rPr lang="ru-RU" sz="3600" b="1" dirty="0"/>
              <a:t>№ 3. Чайка.</a:t>
            </a:r>
          </a:p>
          <a:p>
            <a:r>
              <a:rPr lang="ru-RU" sz="3600" b="1" dirty="0"/>
              <a:t>№ 4. Волга.</a:t>
            </a:r>
          </a:p>
        </p:txBody>
      </p:sp>
      <p:pic>
        <p:nvPicPr>
          <p:cNvPr id="818180" name="Picture 4" descr="C06-0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149725"/>
            <a:ext cx="5067300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10</a:t>
            </a:r>
            <a:r>
              <a:rPr lang="ru-RU" sz="3600" b="1" dirty="0">
                <a:solidFill>
                  <a:srgbClr val="000099"/>
                </a:solidFill>
              </a:rPr>
              <a:t>/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В 1893 году были введены …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68438"/>
            <a:ext cx="8301037" cy="5389562"/>
          </a:xfrm>
        </p:spPr>
        <p:txBody>
          <a:bodyPr/>
          <a:lstStyle/>
          <a:p>
            <a:r>
              <a:rPr lang="ru-RU" sz="3600" b="1" dirty="0"/>
              <a:t>№ 1. Штрафы.</a:t>
            </a:r>
          </a:p>
          <a:p>
            <a:r>
              <a:rPr lang="ru-RU" sz="3600" b="1" dirty="0"/>
              <a:t>№ 2. Первые автомобильные правила.</a:t>
            </a:r>
          </a:p>
          <a:p>
            <a:r>
              <a:rPr lang="ru-RU" sz="3600" b="1" dirty="0"/>
              <a:t>№ 3. Светофоры</a:t>
            </a:r>
            <a:r>
              <a:rPr lang="ru-RU" dirty="0"/>
              <a:t>.</a:t>
            </a:r>
          </a:p>
        </p:txBody>
      </p:sp>
      <p:pic>
        <p:nvPicPr>
          <p:cNvPr id="820229" name="Picture 5" descr="C06-2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284538"/>
            <a:ext cx="4075112" cy="301307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11/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При приближении кого в Техасе водители обязаны съехать на обочину и прикрыть машину брезентом под цвет местности?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714752"/>
            <a:ext cx="8950325" cy="4525963"/>
          </a:xfrm>
        </p:spPr>
        <p:txBody>
          <a:bodyPr/>
          <a:lstStyle/>
          <a:p>
            <a:r>
              <a:rPr lang="ru-RU" b="1" dirty="0" smtClean="0"/>
              <a:t>№ 1. Шерифа.</a:t>
            </a:r>
          </a:p>
          <a:p>
            <a:r>
              <a:rPr lang="ru-RU" b="1" dirty="0" smtClean="0"/>
              <a:t>№ 2. Ковбоя.</a:t>
            </a:r>
          </a:p>
          <a:p>
            <a:r>
              <a:rPr lang="ru-RU" b="1" dirty="0" smtClean="0"/>
              <a:t>№ 3. Лошади.</a:t>
            </a:r>
            <a:endParaRPr lang="ru-RU" b="1" dirty="0"/>
          </a:p>
        </p:txBody>
      </p:sp>
      <p:pic>
        <p:nvPicPr>
          <p:cNvPr id="822277" name="Picture 5" descr="C21-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644900"/>
            <a:ext cx="3963987" cy="3033713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12/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Где появились первые регулировщики перекрестков?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3000372"/>
            <a:ext cx="6142038" cy="4525962"/>
          </a:xfrm>
        </p:spPr>
        <p:txBody>
          <a:bodyPr/>
          <a:lstStyle/>
          <a:p>
            <a:r>
              <a:rPr lang="ru-RU" sz="3600" b="1" dirty="0"/>
              <a:t>№ 1. в России.</a:t>
            </a:r>
          </a:p>
          <a:p>
            <a:r>
              <a:rPr lang="ru-RU" sz="3600" b="1" dirty="0"/>
              <a:t>№ 2. в Греции.</a:t>
            </a:r>
          </a:p>
          <a:p>
            <a:r>
              <a:rPr lang="ru-RU" sz="3600" b="1" dirty="0"/>
              <a:t>№ 3. в Древнем Риме.</a:t>
            </a:r>
          </a:p>
          <a:p>
            <a:r>
              <a:rPr lang="ru-RU" sz="3600" b="1" dirty="0"/>
              <a:t>№ 4. в Англии.</a:t>
            </a:r>
          </a:p>
        </p:txBody>
      </p:sp>
      <p:pic>
        <p:nvPicPr>
          <p:cNvPr id="824325" name="Picture 5" descr="C06-1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29527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13/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Какого цвета были первые дорожные знаки?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3000372"/>
            <a:ext cx="8229600" cy="4525963"/>
          </a:xfrm>
        </p:spPr>
        <p:txBody>
          <a:bodyPr/>
          <a:lstStyle/>
          <a:p>
            <a:r>
              <a:rPr lang="ru-RU" sz="3600" b="1" dirty="0"/>
              <a:t>№ 1. Синего.</a:t>
            </a:r>
          </a:p>
          <a:p>
            <a:r>
              <a:rPr lang="ru-RU" sz="3600" b="1" dirty="0"/>
              <a:t>№ 2. Черно-белые.</a:t>
            </a:r>
          </a:p>
          <a:p>
            <a:r>
              <a:rPr lang="ru-RU" sz="3600" b="1" dirty="0"/>
              <a:t>№ 3. Желтые.</a:t>
            </a:r>
          </a:p>
          <a:p>
            <a:r>
              <a:rPr lang="ru-RU" sz="3600" b="1" dirty="0"/>
              <a:t>№ 4. Зеленые.</a:t>
            </a:r>
          </a:p>
        </p:txBody>
      </p:sp>
      <p:pic>
        <p:nvPicPr>
          <p:cNvPr id="826373" name="Picture 5" descr="C09-3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119438"/>
            <a:ext cx="3211513" cy="2900362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14</a:t>
            </a:r>
            <a:r>
              <a:rPr lang="ru-RU" sz="3600" b="1" dirty="0">
                <a:solidFill>
                  <a:srgbClr val="000099"/>
                </a:solidFill>
              </a:rPr>
              <a:t>/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В 1899 году в США было зафиксировано …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571612"/>
            <a:ext cx="5003800" cy="4886325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r>
              <a:rPr lang="ru-RU" sz="3600" b="1" dirty="0"/>
              <a:t>№ 1. Первое ДТП со смертельным </a:t>
            </a:r>
            <a:r>
              <a:rPr lang="ru-RU" b="1" dirty="0"/>
              <a:t>исходом</a:t>
            </a:r>
            <a:r>
              <a:rPr lang="ru-RU" sz="3600" b="1" dirty="0"/>
              <a:t>.</a:t>
            </a:r>
          </a:p>
          <a:p>
            <a:r>
              <a:rPr lang="ru-RU" sz="3600" b="1" dirty="0"/>
              <a:t>№ 2. Первое водительское удостоверение.</a:t>
            </a:r>
          </a:p>
          <a:p>
            <a:r>
              <a:rPr lang="ru-RU" sz="3600" b="1" dirty="0"/>
              <a:t>№ 3. Первый обгон.</a:t>
            </a:r>
          </a:p>
        </p:txBody>
      </p:sp>
      <p:pic>
        <p:nvPicPr>
          <p:cNvPr id="828420" name="Picture 4" descr="C06-1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81300"/>
            <a:ext cx="3959225" cy="2566988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15/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В 1895 году жительница Парижа оказалась первым в мире …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92375"/>
            <a:ext cx="8229600" cy="5246688"/>
          </a:xfrm>
        </p:spPr>
        <p:txBody>
          <a:bodyPr/>
          <a:lstStyle/>
          <a:p>
            <a:r>
              <a:rPr lang="ru-RU" b="1" dirty="0"/>
              <a:t>№ 1. Победителем гонки.</a:t>
            </a:r>
          </a:p>
          <a:p>
            <a:r>
              <a:rPr lang="ru-RU" b="1" dirty="0"/>
              <a:t>№ 2. Нарушителем скоростного режима.</a:t>
            </a:r>
          </a:p>
          <a:p>
            <a:r>
              <a:rPr lang="ru-RU" b="1" dirty="0"/>
              <a:t>№ 3. Жертвой наезда на пешехода.</a:t>
            </a:r>
          </a:p>
        </p:txBody>
      </p:sp>
      <p:pic>
        <p:nvPicPr>
          <p:cNvPr id="830469" name="Picture 5" descr="C06-4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724400"/>
            <a:ext cx="4929188" cy="1970088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16/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25000 – 35000 человек в Российской Федерации …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2565400"/>
            <a:ext cx="8218487" cy="5073650"/>
          </a:xfrm>
        </p:spPr>
        <p:txBody>
          <a:bodyPr/>
          <a:lstStyle/>
          <a:p>
            <a:r>
              <a:rPr lang="ru-RU" b="1" dirty="0"/>
              <a:t>№ 1. в год погибает в ДТП.</a:t>
            </a:r>
          </a:p>
          <a:p>
            <a:r>
              <a:rPr lang="ru-RU" b="1" dirty="0"/>
              <a:t>№ 2. имеют водительское удостоверение.</a:t>
            </a:r>
          </a:p>
          <a:p>
            <a:r>
              <a:rPr lang="ru-RU" b="1" dirty="0"/>
              <a:t>№ 3. служат в ГИБДД.</a:t>
            </a:r>
          </a:p>
        </p:txBody>
      </p:sp>
      <p:pic>
        <p:nvPicPr>
          <p:cNvPr id="832517" name="Picture 5" descr="C06-2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013" y="3716338"/>
            <a:ext cx="3455987" cy="2922587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17/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Где появился первый светофор?</a:t>
            </a:r>
            <a:r>
              <a:rPr lang="ru-RU" sz="3600" b="1" dirty="0"/>
              <a:t> 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714488"/>
            <a:ext cx="5986462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В Америке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В России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Во Франции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В Англии</a:t>
            </a:r>
          </a:p>
        </p:txBody>
      </p:sp>
      <p:pic>
        <p:nvPicPr>
          <p:cNvPr id="342020" name="Picture 4" descr="C09-3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420938"/>
            <a:ext cx="2205037" cy="3529012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8229600" cy="5289550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 dirty="0">
                <a:solidFill>
                  <a:srgbClr val="000099"/>
                </a:solidFill>
              </a:rPr>
              <a:t>				Раздел </a:t>
            </a:r>
            <a:r>
              <a:rPr lang="en-US" sz="4800" b="1" dirty="0">
                <a:solidFill>
                  <a:srgbClr val="000099"/>
                </a:solidFill>
              </a:rPr>
              <a:t>I</a:t>
            </a:r>
            <a:endParaRPr lang="ru-RU" sz="4800" b="1" dirty="0">
              <a:solidFill>
                <a:srgbClr val="000099"/>
              </a:solidFill>
            </a:endParaRPr>
          </a:p>
          <a:p>
            <a:pPr lvl="4">
              <a:buFontTx/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lvl="4">
              <a:buFontTx/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5400" b="1" dirty="0" smtClean="0">
                <a:solidFill>
                  <a:srgbClr val="FF0000"/>
                </a:solidFill>
              </a:rPr>
              <a:t>История </a:t>
            </a:r>
            <a:endParaRPr lang="ru-RU" sz="5400" b="1" dirty="0">
              <a:solidFill>
                <a:srgbClr val="FF0000"/>
              </a:solidFill>
            </a:endParaRPr>
          </a:p>
          <a:p>
            <a:pPr lvl="4">
              <a:buFontTx/>
              <a:buNone/>
            </a:pPr>
            <a:r>
              <a:rPr lang="ru-RU" sz="5400" b="1" dirty="0"/>
              <a:t>	 </a:t>
            </a:r>
            <a:r>
              <a:rPr lang="ru-RU" sz="5400" b="1" dirty="0">
                <a:solidFill>
                  <a:srgbClr val="FFFF00"/>
                </a:solidFill>
              </a:rPr>
              <a:t>дорожного</a:t>
            </a:r>
            <a:r>
              <a:rPr lang="ru-RU" sz="5400" b="1" dirty="0"/>
              <a:t> </a:t>
            </a:r>
          </a:p>
          <a:p>
            <a:pPr lvl="4">
              <a:buFontTx/>
              <a:buNone/>
            </a:pPr>
            <a:r>
              <a:rPr lang="ru-RU" sz="5400" b="1" dirty="0"/>
              <a:t>   </a:t>
            </a:r>
            <a:r>
              <a:rPr lang="ru-RU" sz="5400" b="1" dirty="0">
                <a:solidFill>
                  <a:srgbClr val="008000"/>
                </a:solidFill>
              </a:rPr>
              <a:t>движения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</a:t>
            </a:r>
            <a:r>
              <a:rPr lang="ru-RU" dirty="0"/>
              <a:t>			 </a:t>
            </a:r>
            <a:r>
              <a:rPr lang="ru-RU" sz="4800" b="1" dirty="0">
                <a:solidFill>
                  <a:srgbClr val="000099"/>
                </a:solidFill>
              </a:rPr>
              <a:t>Раздел </a:t>
            </a:r>
            <a:r>
              <a:rPr lang="en-US" sz="4800" b="1" dirty="0">
                <a:solidFill>
                  <a:srgbClr val="000099"/>
                </a:solidFill>
              </a:rPr>
              <a:t>II</a:t>
            </a:r>
          </a:p>
          <a:p>
            <a:pPr>
              <a:buFontTx/>
              <a:buNone/>
            </a:pPr>
            <a:endParaRPr lang="en-US" sz="4800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ru-RU" sz="4800" b="1" dirty="0"/>
              <a:t>				</a:t>
            </a:r>
            <a:r>
              <a:rPr lang="ru-RU" sz="4800" b="1" dirty="0">
                <a:solidFill>
                  <a:srgbClr val="FF0000"/>
                </a:solidFill>
              </a:rPr>
              <a:t>ПРАВИЛА  </a:t>
            </a:r>
          </a:p>
          <a:p>
            <a:pPr>
              <a:buFontTx/>
              <a:buNone/>
            </a:pPr>
            <a:r>
              <a:rPr lang="ru-RU" sz="4800" b="1" dirty="0"/>
              <a:t>		   </a:t>
            </a:r>
            <a:r>
              <a:rPr lang="ru-RU" sz="4800" b="1" dirty="0">
                <a:solidFill>
                  <a:srgbClr val="FFFF00"/>
                </a:solidFill>
              </a:rPr>
              <a:t>ДЛЯ  ПЕШЕХОДОВ</a:t>
            </a:r>
            <a:r>
              <a:rPr lang="ru-RU" sz="4800" b="1" dirty="0"/>
              <a:t>  </a:t>
            </a:r>
          </a:p>
          <a:p>
            <a:pPr>
              <a:buFontTx/>
              <a:buNone/>
            </a:pPr>
            <a:r>
              <a:rPr lang="ru-RU" sz="4800" b="1" dirty="0"/>
              <a:t>		 </a:t>
            </a:r>
            <a:r>
              <a:rPr lang="ru-RU" sz="4800" b="1" dirty="0">
                <a:solidFill>
                  <a:srgbClr val="008000"/>
                </a:solidFill>
              </a:rPr>
              <a:t>И  ВЕЛОСИПЕДИСТОВ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18/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Какие лица Правилами отнесены к «участникам дорожного движения»?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2781300"/>
            <a:ext cx="4691062" cy="33448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dirty="0"/>
              <a:t>Пешеходы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Дорожные рабочие, водители, пассажиры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Водители, пешеходы, пассажиры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Все перечисленные лица</a:t>
            </a:r>
          </a:p>
        </p:txBody>
      </p:sp>
      <p:pic>
        <p:nvPicPr>
          <p:cNvPr id="11269" name="Picture 5" descr="C09-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708275"/>
            <a:ext cx="307657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0099"/>
                </a:solidFill>
              </a:rPr>
              <a:t>19/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Что обозначает термин «дорога»?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dirty="0"/>
              <a:t>Полоса земли, отведенная для движения транспортных средств и пешеходов.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Полоса земли, имеющая дорожное покрытие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Полоса земли, приспособленная для движения транспортных средств, включая в себя проезжие части, трамвайные пути, тротуары, обочину и разделительные полосы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-285776"/>
            <a:ext cx="8658228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20/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Кто называется водителем?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5400675" cy="50133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/>
              <a:t>Лицо, управляющее инвалидной коляской без водителя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Лицо, управляющее каким-либо транспортным средством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Лицо, ведущее велосипед</a:t>
            </a:r>
          </a:p>
        </p:txBody>
      </p:sp>
      <p:pic>
        <p:nvPicPr>
          <p:cNvPr id="54277" name="Picture 5" descr="C06-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012" y="3257550"/>
            <a:ext cx="3582988" cy="360045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0099"/>
                </a:solidFill>
              </a:rPr>
              <a:t>21/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Что обозначает термин «проезжая часть»?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/>
              <a:t>Расстояние между зданиями, включая тротуары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Часть дороги, предназначенная для движения всех участников дорожного движения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Элемент дороги, предназначенный для движения безрельсовых транспортных средств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22/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Какое значение имеет термин «перекресток»?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97200"/>
            <a:ext cx="7978775" cy="32400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/>
              <a:t>Пересечение дороги с железнодорожными путями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Пересечение двух дорог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Место пересечения, примыкания или разветвления дорог на одном уровне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/>
          <a:lstStyle/>
          <a:p>
            <a:pPr algn="l"/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23/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</a:rPr>
              <a:t>маршрутным транспортным </a:t>
            </a:r>
            <a:r>
              <a:rPr lang="ru-RU" sz="4000" b="1" dirty="0">
                <a:solidFill>
                  <a:srgbClr val="FF0000"/>
                </a:solidFill>
              </a:rPr>
              <a:t>средствам относятся …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dirty="0"/>
              <a:t>Автобусы и маршрутные такси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dirty="0"/>
              <a:t>Трамваи, троллейбусы и автобусы, движущиеся по установленным маршрутам с обозначенными остановками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dirty="0"/>
              <a:t>Автобусы, троллейбусы, трамваи и маршрутные такси</a:t>
            </a:r>
          </a:p>
        </p:txBody>
      </p:sp>
      <p:pic>
        <p:nvPicPr>
          <p:cNvPr id="97285" name="Picture 5" descr="C05-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349500"/>
            <a:ext cx="3851275" cy="32099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24/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От чего зависит длина тормозного пути?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1600200"/>
            <a:ext cx="5357818" cy="49974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/>
              <a:t>От массы автомобиля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/>
              <a:t>От скорости автомобиля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/>
              <a:t>От состояния дороги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/>
              <a:t>От всех вышеперечисленных причин</a:t>
            </a:r>
          </a:p>
        </p:txBody>
      </p:sp>
      <p:pic>
        <p:nvPicPr>
          <p:cNvPr id="114693" name="Picture 5" descr="C06-1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3816350" cy="34385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25/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Пешеход переходит дорогу в неположенном месте. Сотрудник ГИБДД имеет право: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Остановить и предупредить его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Оштрафовать нарушителя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Арестовать нарушителя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26/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Где разрешается кататься на лыжах и санках?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6392877" cy="56165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По дороге, предназначенной для </a:t>
            </a:r>
            <a:r>
              <a:rPr lang="ru-RU" sz="2800" b="1" dirty="0" smtClean="0"/>
              <a:t>пешеходов.</a:t>
            </a:r>
            <a:endParaRPr lang="ru-RU" sz="2800" b="1" dirty="0"/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По правой стороне проезжей </a:t>
            </a:r>
            <a:r>
              <a:rPr lang="ru-RU" sz="2800" b="1" dirty="0" smtClean="0"/>
              <a:t>части.</a:t>
            </a:r>
            <a:endParaRPr lang="ru-RU" sz="2800" b="1" dirty="0"/>
          </a:p>
          <a:p>
            <a:pPr marL="609600" indent="-609600">
              <a:buFontTx/>
              <a:buAutoNum type="arabicPeriod"/>
            </a:pPr>
            <a:r>
              <a:rPr lang="ru-RU" sz="2800" b="1" dirty="0"/>
              <a:t>В специально отведенных местах для массового отдыха, где нет опасности выезда на проезжую </a:t>
            </a:r>
            <a:r>
              <a:rPr lang="ru-RU" sz="2800" b="1" dirty="0" smtClean="0"/>
              <a:t>часть.</a:t>
            </a:r>
            <a:endParaRPr lang="ru-RU" sz="2800" b="1" dirty="0"/>
          </a:p>
        </p:txBody>
      </p:sp>
      <p:pic>
        <p:nvPicPr>
          <p:cNvPr id="150533" name="Picture 5" descr="C17-4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420938"/>
            <a:ext cx="2954337" cy="2401887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/>
          <a:lstStyle/>
          <a:p>
            <a:pPr algn="l"/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1)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каком городе стоял позолоченный камень, от которого расходились дороги во все стороны света?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86380" y="3571876"/>
            <a:ext cx="3214710" cy="285752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/>
              <a:t>Москва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Лондон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Рим</a:t>
            </a:r>
          </a:p>
          <a:p>
            <a:pPr marL="609600" indent="-609600">
              <a:buFontTx/>
              <a:buAutoNum type="arabicPeriod"/>
            </a:pPr>
            <a:r>
              <a:rPr lang="ru-RU" b="1" dirty="0"/>
              <a:t>Афины</a:t>
            </a:r>
          </a:p>
        </p:txBody>
      </p:sp>
      <p:pic>
        <p:nvPicPr>
          <p:cNvPr id="2055" name="Picture 7" descr="C05-2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3181350" cy="220027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209675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27/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Какой стороны должен придерживаться пешеход при движении по тротуару?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989138"/>
            <a:ext cx="6284912" cy="42100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Безразлично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Левой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Правой</a:t>
            </a:r>
          </a:p>
        </p:txBody>
      </p:sp>
      <p:pic>
        <p:nvPicPr>
          <p:cNvPr id="155653" name="Picture 5" descr="C17-3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13100"/>
            <a:ext cx="4248150" cy="2754313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867025"/>
          </a:xfrm>
        </p:spPr>
        <p:txBody>
          <a:bodyPr/>
          <a:lstStyle/>
          <a:p>
            <a:r>
              <a:rPr lang="ru-RU" sz="3600">
                <a:solidFill>
                  <a:srgbClr val="000099"/>
                </a:solidFill>
              </a:rPr>
              <a:t>28/</a:t>
            </a:r>
            <a:r>
              <a:rPr lang="ru-RU" sz="3600">
                <a:solidFill>
                  <a:srgbClr val="FF0000"/>
                </a:solidFill>
              </a:rPr>
              <a:t> Что сказано в Правилах о переходе дороги, если по дороге движется автомобиль с проблесковым маячком или специальным знаком?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/>
              <a:t>Воздерживаться от выхода на проезжую часть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Можно переходить дорогу, не мешая этому автомобилю</a:t>
            </a:r>
          </a:p>
        </p:txBody>
      </p:sp>
      <p:pic>
        <p:nvPicPr>
          <p:cNvPr id="165893" name="Picture 5" descr="C06-4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724400"/>
            <a:ext cx="4476750" cy="199707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29/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Когда водитель должен уступить дорогу пешеходам?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6048375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При выезде на дорогу из двора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При съезде с дороги во двор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При выезде на дорогу с автозаправочных станций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При выезде на дорогу с мест стоянки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Во всех вышеперечисленных случаях</a:t>
            </a:r>
          </a:p>
        </p:txBody>
      </p:sp>
      <p:pic>
        <p:nvPicPr>
          <p:cNvPr id="192517" name="Picture 5" descr="C06-1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068638"/>
            <a:ext cx="2855913" cy="3233737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858962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30/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Разрешается ли переходить дорогу с разделительной полосой вне пешеходного перехода?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2276475"/>
            <a:ext cx="4546600" cy="38496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Разрешается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 разрешается</a:t>
            </a:r>
          </a:p>
        </p:txBody>
      </p:sp>
      <p:pic>
        <p:nvPicPr>
          <p:cNvPr id="218117" name="Picture 5" descr="C25-2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97200"/>
            <a:ext cx="3914775" cy="3716338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31/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Разрешено ли переходить дорогу в местах, где есть пешеходное ограждение?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5122863" cy="50006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Разрешено, если нет движущихся транспортных средств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Запрещено</a:t>
            </a:r>
          </a:p>
        </p:txBody>
      </p:sp>
      <p:pic>
        <p:nvPicPr>
          <p:cNvPr id="223237" name="Picture 5" descr="C41-0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781300"/>
            <a:ext cx="187642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944687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32/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Какие меры предосторожности должен принять пешеход, начиная переход дороги между стоящими автомобилями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Убедиться, что нет слева и справа движущихся транспортных средств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Переходить дорогу медленно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Переходить дорогу быстрее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433637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33/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Имеет ли право пешеход переходить дорогу, если в основном светофоре включен зеленый сигнал, а в пешеходном красный сигнал?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Не имеет права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Имеет право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Имеет, если поблизости нет движущихся в его направлении автомобилей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34/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Разрешается ли переходить дорогу по проезжей части, если в этом месте есть подземный переход?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492375"/>
            <a:ext cx="7210425" cy="36337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Разрешается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 разрешается</a:t>
            </a:r>
          </a:p>
        </p:txBody>
      </p:sp>
      <p:pic>
        <p:nvPicPr>
          <p:cNvPr id="249861" name="Picture 5" descr="C21-0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52738"/>
            <a:ext cx="3135313" cy="36671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2001837"/>
          </a:xfrm>
        </p:spPr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/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4000">
                <a:solidFill>
                  <a:srgbClr val="000099"/>
                </a:solidFill>
              </a:rPr>
              <a:t>35/</a:t>
            </a:r>
            <a:r>
              <a:rPr lang="ru-RU" sz="4000">
                <a:solidFill>
                  <a:srgbClr val="FF0000"/>
                </a:solidFill>
              </a:rPr>
              <a:t> </a:t>
            </a:r>
            <a:r>
              <a:rPr lang="ru-RU" sz="3600">
                <a:solidFill>
                  <a:srgbClr val="FF0000"/>
                </a:solidFill>
              </a:rPr>
              <a:t>Где можно переходить проезжую часть автомобильной дороги вне населенного пункта, если нет пешеходного перехода?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 любом месте, не мешая движению транспортных средств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 местах, где дорога хорошо просматривается в обе стороны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На повороте дороги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 местах, где стоит знак, ограничивающий скорость движения транспортных средств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290762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36/</a:t>
            </a:r>
            <a:r>
              <a:rPr lang="ru-RU" sz="4000"/>
              <a:t> </a:t>
            </a:r>
            <a:r>
              <a:rPr lang="ru-RU" sz="3600">
                <a:solidFill>
                  <a:srgbClr val="FF0000"/>
                </a:solidFill>
              </a:rPr>
              <a:t>В каких случаях пешеходам разрешается переходить проезжую часть вне пешеходного перехода при наличии разделительной полосы?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№ 1. Вне населенных пунктов про отсутствии транспортных средств на дороге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№ 2. В населенных пунктах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№ 3. Запрещается во всех случаях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000108"/>
            <a:ext cx="6786610" cy="1143000"/>
          </a:xfrm>
        </p:spPr>
        <p:txBody>
          <a:bodyPr/>
          <a:lstStyle/>
          <a:p>
            <a:pPr algn="l"/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>
                <a:solidFill>
                  <a:srgbClr val="000099"/>
                </a:solidFill>
              </a:rPr>
              <a:t>2/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Когда была построена первая дорога?</a:t>
            </a: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644900"/>
            <a:ext cx="9740900" cy="4525963"/>
          </a:xfrm>
        </p:spPr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ru-RU" sz="3600" b="1" dirty="0"/>
              <a:t>Около 1000 лет назад</a:t>
            </a:r>
          </a:p>
          <a:p>
            <a:pPr marL="609600" indent="-609600" algn="just">
              <a:buFontTx/>
              <a:buAutoNum type="arabicPeriod"/>
            </a:pPr>
            <a:r>
              <a:rPr lang="ru-RU" sz="3600" b="1" dirty="0"/>
              <a:t>100 лет назад</a:t>
            </a:r>
          </a:p>
          <a:p>
            <a:pPr marL="609600" indent="-609600" algn="just">
              <a:buFontTx/>
              <a:buAutoNum type="arabicPeriod"/>
            </a:pPr>
            <a:r>
              <a:rPr lang="ru-RU" sz="3600" b="1" dirty="0"/>
              <a:t>Около 4000 лет назад</a:t>
            </a:r>
          </a:p>
        </p:txBody>
      </p:sp>
      <p:pic>
        <p:nvPicPr>
          <p:cNvPr id="803845" name="Picture 5" descr="C34-1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714620"/>
            <a:ext cx="250507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641475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37/</a:t>
            </a:r>
            <a:r>
              <a:rPr lang="ru-RU" sz="4000"/>
              <a:t> </a:t>
            </a:r>
            <a:r>
              <a:rPr lang="ru-RU" sz="3600">
                <a:solidFill>
                  <a:srgbClr val="FF0000"/>
                </a:solidFill>
              </a:rPr>
              <a:t>В каком месте разрешается пешеходам пересекать проезжую часть при отсутствии пешеходного перехода?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На участках, где дорога хорошо просматривается в обе стороны под прямым углом к краю проезжей части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На перекрестках по линии тротуаров или обочин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Во всех перечисленных местах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38/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В каких местах запрещено пешеходу переходить через дорогу?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5554663" cy="47132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На крутых поворотах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В местах, где дорога идет на подъем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Около туннелей и мостов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Во всех перечисленных местах</a:t>
            </a:r>
          </a:p>
        </p:txBody>
      </p:sp>
      <p:pic>
        <p:nvPicPr>
          <p:cNvPr id="271365" name="Picture 5" descr="C41-0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349500"/>
            <a:ext cx="3019425" cy="34512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39/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Какое правило для обеспечения безопасности должен выполнять пешеход, переходя дорогу?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Переходить под прямым углом к тротуару и не останавливаться без необходимости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Как можно быстрее перебежать дорогу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 грызть на ходу семечки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40/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Что означает, если одновременно горят красный и желтый  сигнал светофора?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Можно начинать переход дороги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Скоро будет включен зеленый сигнал</a:t>
            </a:r>
          </a:p>
        </p:txBody>
      </p:sp>
      <p:pic>
        <p:nvPicPr>
          <p:cNvPr id="304133" name="Picture 5" descr="C06-4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292600"/>
            <a:ext cx="3830637" cy="22701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41/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Что означает мигание зеленого сигнала светофора?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Нарушение контакта в светофоре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Переходить дорогу запрещается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Время зеленого сигнала истекает, и сейчас будет включен запрещающий сигнал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2433637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42/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Только сигналам светофора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Только сигналам регулировщика</a:t>
            </a:r>
          </a:p>
        </p:txBody>
      </p:sp>
      <p:pic>
        <p:nvPicPr>
          <p:cNvPr id="317445" name="Picture 5" descr="C05-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797425"/>
            <a:ext cx="4057650" cy="19399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43/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Что означает желтый сигнал светофора, включенный после красного сигнала?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Начинать движение нельзя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Начинать движение можно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Скоро будет включен зеленый сигнал светофора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44/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Какие сигналы имеют пешеходные светофоры?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Только красный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Только зеленый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Красный и зеленый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Красный, желтый, зеленый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858962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45/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Указаниями какого светофоры должен руководствоваться велосипедист при движении по дороге?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363"/>
            <a:ext cx="8229600" cy="28082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Только транспортного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Пешеходного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Велосипедного, а при его отсутствии – транспортного</a:t>
            </a:r>
          </a:p>
        </p:txBody>
      </p:sp>
      <p:pic>
        <p:nvPicPr>
          <p:cNvPr id="331781" name="Picture 5" descr="C12-0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420938"/>
            <a:ext cx="2546350" cy="30956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46/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Разрешен ли переход дороги при желтом сигнале светофора?</a:t>
            </a:r>
            <a:r>
              <a:rPr lang="ru-RU" sz="4000"/>
              <a:t>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Нет, не разрешен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Да, разрешен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Разрешен, если нет автомашин 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3/</a:t>
            </a:r>
            <a:r>
              <a:rPr lang="ru-RU" sz="4000" dirty="0"/>
              <a:t> </a:t>
            </a:r>
            <a:r>
              <a:rPr lang="ru-RU" sz="4800" b="1" dirty="0">
                <a:solidFill>
                  <a:srgbClr val="FF0000"/>
                </a:solidFill>
              </a:rPr>
              <a:t>В каком городе впервые применили асфальт?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3143249"/>
            <a:ext cx="6072230" cy="3214710"/>
          </a:xfrm>
        </p:spPr>
        <p:txBody>
          <a:bodyPr/>
          <a:lstStyle/>
          <a:p>
            <a:pPr>
              <a:buNone/>
            </a:pPr>
            <a:r>
              <a:rPr lang="ru-RU" sz="4000" b="1" dirty="0"/>
              <a:t>1. В Париже</a:t>
            </a:r>
          </a:p>
          <a:p>
            <a:pPr>
              <a:buNone/>
            </a:pPr>
            <a:r>
              <a:rPr lang="ru-RU" sz="4000" b="1" dirty="0"/>
              <a:t>2. В Санкт-Петербурге</a:t>
            </a:r>
          </a:p>
          <a:p>
            <a:pPr>
              <a:buNone/>
            </a:pPr>
            <a:r>
              <a:rPr lang="ru-RU" sz="4000" b="1" dirty="0"/>
              <a:t>3. В Риме</a:t>
            </a:r>
          </a:p>
          <a:p>
            <a:pPr>
              <a:buNone/>
            </a:pPr>
            <a:r>
              <a:rPr lang="ru-RU" sz="4000" b="1" dirty="0"/>
              <a:t>4. В Вавилоне</a:t>
            </a:r>
          </a:p>
        </p:txBody>
      </p:sp>
      <p:pic>
        <p:nvPicPr>
          <p:cNvPr id="805893" name="Picture 5" descr="C06-0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3244850" cy="3665538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47/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В каком возрасте разрешается выезжать на велосипеде на дороги общего пользования?</a:t>
            </a:r>
            <a:r>
              <a:rPr lang="ru-RU" sz="4000"/>
              <a:t> 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844675"/>
            <a:ext cx="4259262" cy="42814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Не моложе 10 лет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 моложе 14 лет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 моложе 16 лет</a:t>
            </a:r>
          </a:p>
        </p:txBody>
      </p:sp>
      <p:pic>
        <p:nvPicPr>
          <p:cNvPr id="366597" name="Picture 5" descr="C09-2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924175"/>
            <a:ext cx="320992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48/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Всегда ли должен водитель подавать световой сигнал указателями поворота при выполнении маневра?</a:t>
            </a:r>
            <a:r>
              <a:rPr lang="ru-RU" sz="4000"/>
              <a:t>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Должен всегда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Не должен, если он может ввести в заблуждение других участников движения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Должен, приняв необходимые меры предосторожности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>			</a:t>
            </a:r>
            <a:r>
              <a:rPr lang="ru-RU" sz="4000">
                <a:solidFill>
                  <a:srgbClr val="000099"/>
                </a:solidFill>
              </a:rPr>
              <a:t>49/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Велосипедист </a:t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</a:rPr>
              <a:t>			  при выполнении 				  поворота должен: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41497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Подать сигнал поворота рукой во время маневра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Подать сигнал заблаговременно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Подать сигнал заблаговременно и убедиться в безопасности маневра </a:t>
            </a:r>
          </a:p>
        </p:txBody>
      </p:sp>
      <p:pic>
        <p:nvPicPr>
          <p:cNvPr id="460805" name="Picture 5" descr="C12-0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>
                <a:solidFill>
                  <a:srgbClr val="000099"/>
                </a:solidFill>
              </a:rPr>
              <a:t/>
            </a:r>
            <a:br>
              <a:rPr lang="ru-RU" sz="4000">
                <a:solidFill>
                  <a:srgbClr val="000099"/>
                </a:solidFill>
              </a:rPr>
            </a:br>
            <a:r>
              <a:rPr lang="ru-RU" sz="4000">
                <a:solidFill>
                  <a:srgbClr val="000099"/>
                </a:solidFill>
              </a:rPr>
              <a:t/>
            </a:r>
            <a:br>
              <a:rPr lang="ru-RU" sz="4000">
                <a:solidFill>
                  <a:srgbClr val="000099"/>
                </a:solidFill>
              </a:rPr>
            </a:br>
            <a:r>
              <a:rPr lang="ru-RU" sz="4000">
                <a:solidFill>
                  <a:srgbClr val="000099"/>
                </a:solidFill>
              </a:rPr>
              <a:t/>
            </a:r>
            <a:br>
              <a:rPr lang="ru-RU" sz="4000">
                <a:solidFill>
                  <a:srgbClr val="000099"/>
                </a:solidFill>
              </a:rPr>
            </a:br>
            <a:r>
              <a:rPr lang="ru-RU" sz="4000">
                <a:solidFill>
                  <a:srgbClr val="000099"/>
                </a:solidFill>
              </a:rPr>
              <a:t/>
            </a:r>
            <a:br>
              <a:rPr lang="ru-RU" sz="4000">
                <a:solidFill>
                  <a:srgbClr val="000099"/>
                </a:solidFill>
              </a:rPr>
            </a:br>
            <a:r>
              <a:rPr lang="ru-RU" sz="4000">
                <a:solidFill>
                  <a:srgbClr val="000099"/>
                </a:solidFill>
              </a:rPr>
              <a:t>50/</a:t>
            </a:r>
            <a:r>
              <a:rPr lang="ru-RU" sz="4000">
                <a:solidFill>
                  <a:srgbClr val="FF0000"/>
                </a:solidFill>
              </a:rPr>
              <a:t> Разрешается </a:t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</a:rPr>
              <a:t>ли перевозка </a:t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</a:rPr>
              <a:t>пассажиров </a:t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</a:rPr>
              <a:t>на велосипеде ?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Разрешается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Запрещается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Разрешается перевозка детей до 7 лет на специально оборудованном сиденье</a:t>
            </a:r>
          </a:p>
        </p:txBody>
      </p:sp>
      <p:pic>
        <p:nvPicPr>
          <p:cNvPr id="481285" name="Picture 5" descr="C12-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20713"/>
            <a:ext cx="4392613" cy="3278187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2722562"/>
          </a:xfrm>
        </p:spPr>
        <p:txBody>
          <a:bodyPr/>
          <a:lstStyle/>
          <a:p>
            <a:r>
              <a:rPr lang="ru-RU" sz="3600">
                <a:solidFill>
                  <a:srgbClr val="000099"/>
                </a:solidFill>
              </a:rPr>
              <a:t>51/</a:t>
            </a:r>
            <a:r>
              <a:rPr lang="ru-RU" sz="3600">
                <a:solidFill>
                  <a:srgbClr val="FF0000"/>
                </a:solidFill>
              </a:rPr>
              <a:t> Водитель и пассажир транспортного средства, оборудованного ремнями безопасности, обязаны быть пристегнуты: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2800"/>
              <a:t>Только при движении по горным дорогам</a:t>
            </a:r>
          </a:p>
          <a:p>
            <a:pPr marL="533400" indent="-533400">
              <a:buFontTx/>
              <a:buAutoNum type="arabicPeriod"/>
            </a:pPr>
            <a:r>
              <a:rPr lang="ru-RU" sz="2800"/>
              <a:t>Только при движении вне населенных пунктов</a:t>
            </a:r>
          </a:p>
          <a:p>
            <a:pPr marL="533400" indent="-533400">
              <a:buFontTx/>
              <a:buAutoNum type="arabicPeriod"/>
            </a:pPr>
            <a:r>
              <a:rPr lang="ru-RU" sz="2800"/>
              <a:t>Во всех случаях при движении транспортного средства</a:t>
            </a:r>
          </a:p>
          <a:p>
            <a:pPr marL="533400" indent="-533400">
              <a:buFontTx/>
              <a:buAutoNum type="arabicPeriod"/>
            </a:pPr>
            <a:r>
              <a:rPr lang="ru-RU" sz="2800"/>
              <a:t>Только при движении по автомагистралям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52/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Как можно переходить дорогу вне населенного пункта?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50688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24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Перпендикулярно краю дороги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Произвольно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 местах, где дорога просматривается в обе стороны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 местах, где дорога просматривается в обе стороны, и перпендикулярно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/>
              <a:t>	к краю дороги</a:t>
            </a:r>
          </a:p>
        </p:txBody>
      </p:sp>
      <p:pic>
        <p:nvPicPr>
          <p:cNvPr id="691205" name="Picture 5" descr="C17-3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492375"/>
            <a:ext cx="3490912" cy="219392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53/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Какие «бытовые» привычки опасны на дороге?</a:t>
            </a:r>
            <a:r>
              <a:rPr lang="ru-RU" sz="4000"/>
              <a:t> 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46825" cy="50688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Болтать во время движения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Внезапно выбегать из-за кустов, из-за угла дома или из-за других препятствий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Оглядываться на оклик товарища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Все вышеперечисленные привычки — не для дороги</a:t>
            </a:r>
          </a:p>
        </p:txBody>
      </p:sp>
      <p:pic>
        <p:nvPicPr>
          <p:cNvPr id="733189" name="Picture 5" descr="C09-1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060575"/>
            <a:ext cx="212407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54/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К  противоположной  стороне  улицы  подъезжает «твой» автобус. Твои действия?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671638"/>
            <a:ext cx="5194300" cy="49974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sz="2800"/>
          </a:p>
          <a:p>
            <a:pPr marL="609600" indent="-609600">
              <a:buFontTx/>
              <a:buAutoNum type="arabicPeriod"/>
            </a:pPr>
            <a:endParaRPr lang="ru-RU" sz="2800"/>
          </a:p>
          <a:p>
            <a:pPr marL="609600" indent="-609600">
              <a:buFontTx/>
              <a:buAutoNum type="arabicPeriod"/>
            </a:pPr>
            <a:r>
              <a:rPr lang="ru-RU" sz="2800"/>
              <a:t>Побыстрее перебежать дорогу, чтобы успеть на автобус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Остановиться, посмотреть налево и направо и только после этого переходить дорогу, продолжая наблюдать</a:t>
            </a:r>
          </a:p>
        </p:txBody>
      </p:sp>
      <p:pic>
        <p:nvPicPr>
          <p:cNvPr id="738309" name="Picture 5" descr="C05-1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420938"/>
            <a:ext cx="3248025" cy="360045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55/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Что делать, если во время перехода уронил какой-то предмет?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Быстро поднять предмет и продолжить движение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Сначала посмотреть в обе стороны. Поднять предмет, только убедившись, что опасности нет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56/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Какие правила безопасности нужно соблюдать при переходе проезжей части?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/>
              <a:t>Не отвлекаться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Внимательно наблюдать за дорогой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 бежать через дорогу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Все вышеперечисленные правила</a:t>
            </a:r>
          </a:p>
        </p:txBody>
      </p:sp>
      <p:pic>
        <p:nvPicPr>
          <p:cNvPr id="764933" name="Picture 5" descr="C24-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941888"/>
            <a:ext cx="4922837" cy="1666875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4</a:t>
            </a:r>
            <a:r>
              <a:rPr lang="ru-RU" sz="4000" b="1" dirty="0">
                <a:solidFill>
                  <a:srgbClr val="000099"/>
                </a:solidFill>
              </a:rPr>
              <a:t>/</a:t>
            </a:r>
            <a:r>
              <a:rPr lang="ru-RU" sz="4000" b="1" dirty="0"/>
              <a:t> </a:t>
            </a:r>
            <a:r>
              <a:rPr lang="ru-RU" sz="5400" b="1" dirty="0">
                <a:solidFill>
                  <a:srgbClr val="FF0000"/>
                </a:solidFill>
              </a:rPr>
              <a:t>Эскиз </a:t>
            </a:r>
            <a:r>
              <a:rPr lang="ru-RU" sz="5400" b="1" dirty="0" smtClean="0">
                <a:solidFill>
                  <a:srgbClr val="FF0000"/>
                </a:solidFill>
              </a:rPr>
              <a:t>велосипеда  нарисовал</a:t>
            </a:r>
            <a:r>
              <a:rPr lang="ru-RU" sz="54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3143248"/>
            <a:ext cx="6072230" cy="2454284"/>
          </a:xfrm>
        </p:spPr>
        <p:txBody>
          <a:bodyPr/>
          <a:lstStyle/>
          <a:p>
            <a:r>
              <a:rPr lang="ru-RU" sz="3600" b="1" dirty="0"/>
              <a:t>1. Рафаэль</a:t>
            </a:r>
          </a:p>
          <a:p>
            <a:r>
              <a:rPr lang="ru-RU" sz="3600" b="1" dirty="0"/>
              <a:t>2. Леонардо да Винчи</a:t>
            </a:r>
          </a:p>
          <a:p>
            <a:r>
              <a:rPr lang="ru-RU" sz="3600" b="1" dirty="0"/>
              <a:t>3. Аристотель</a:t>
            </a:r>
          </a:p>
          <a:p>
            <a:r>
              <a:rPr lang="ru-RU" sz="3600" b="1" dirty="0"/>
              <a:t>4. Пифагор</a:t>
            </a:r>
          </a:p>
          <a:p>
            <a:endParaRPr lang="ru-RU" sz="3600" b="1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57/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Как  нужно переходить дорогу, если опаздываешь?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Шагом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Бегом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Шагом, предварительно приостановившись для наблюдения</a:t>
            </a:r>
          </a:p>
        </p:txBody>
      </p:sp>
      <p:pic>
        <p:nvPicPr>
          <p:cNvPr id="770053" name="Picture 5" descr="C17-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276475"/>
            <a:ext cx="4491038" cy="2881313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641475"/>
          </a:xfrm>
        </p:spPr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>
                <a:solidFill>
                  <a:srgbClr val="000099"/>
                </a:solidFill>
              </a:rPr>
              <a:t>58/</a:t>
            </a:r>
            <a:r>
              <a:rPr lang="ru-RU" sz="4000" b="1"/>
              <a:t> </a:t>
            </a:r>
            <a:r>
              <a:rPr lang="ru-RU" sz="4000">
                <a:solidFill>
                  <a:srgbClr val="FF0000"/>
                </a:solidFill>
              </a:rPr>
              <a:t>Какие дополнительные сложности необходимо учитывать в дождливую погоду?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ru-RU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У транспортных средств удлиняется тормозной путь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Ухудшается видимость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Водители могут объезжать лужи, меняя траекторию движения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/>
              <a:t>Все вышеперечисленное верно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				</a:t>
            </a:r>
            <a:r>
              <a:rPr lang="ru-RU" sz="4400" b="1" dirty="0">
                <a:solidFill>
                  <a:srgbClr val="FF0000"/>
                </a:solidFill>
              </a:rPr>
              <a:t>РАЗДЕЛ  </a:t>
            </a:r>
            <a:r>
              <a:rPr lang="en-US" sz="4400" b="1" dirty="0">
                <a:solidFill>
                  <a:srgbClr val="FF0000"/>
                </a:solidFill>
              </a:rPr>
              <a:t>III</a:t>
            </a:r>
            <a:endParaRPr lang="ru-RU" sz="44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4400" b="1" dirty="0"/>
              <a:t>			    </a:t>
            </a:r>
            <a:r>
              <a:rPr lang="ru-RU" sz="4400" b="1" dirty="0">
                <a:solidFill>
                  <a:srgbClr val="FFFF00"/>
                </a:solidFill>
              </a:rPr>
              <a:t>ДОРОЖНЫЕ</a:t>
            </a:r>
            <a:r>
              <a:rPr lang="ru-RU" sz="4400" b="1" dirty="0"/>
              <a:t> </a:t>
            </a:r>
          </a:p>
          <a:p>
            <a:pPr>
              <a:buFontTx/>
              <a:buNone/>
            </a:pPr>
            <a:r>
              <a:rPr lang="ru-RU" sz="4400" b="1" dirty="0"/>
              <a:t>				    </a:t>
            </a:r>
            <a:r>
              <a:rPr lang="ru-RU" sz="4400" b="1" dirty="0">
                <a:solidFill>
                  <a:srgbClr val="008000"/>
                </a:solidFill>
              </a:rPr>
              <a:t>ЗНАКИ</a:t>
            </a:r>
            <a:r>
              <a:rPr lang="ru-RU" sz="4400" b="1" dirty="0"/>
              <a:t> 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000099"/>
                </a:solidFill>
              </a:rPr>
              <a:t>59/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Этот информационно-указательный знак обозначает:</a:t>
            </a:r>
          </a:p>
          <a:p>
            <a:r>
              <a:rPr lang="ru-RU" sz="3600" b="1" dirty="0"/>
              <a:t>1. Пешеходный переход</a:t>
            </a:r>
          </a:p>
          <a:p>
            <a:r>
              <a:rPr lang="ru-RU" sz="3600" b="1" dirty="0"/>
              <a:t>2. Подземный пешеходный переход</a:t>
            </a:r>
          </a:p>
          <a:p>
            <a:r>
              <a:rPr lang="ru-RU" sz="3600" b="1" dirty="0"/>
              <a:t>3. Надземный пешеходный переход</a:t>
            </a:r>
          </a:p>
          <a:p>
            <a:endParaRPr lang="ru-RU" sz="3600" b="1" dirty="0"/>
          </a:p>
        </p:txBody>
      </p:sp>
      <p:pic>
        <p:nvPicPr>
          <p:cNvPr id="799748" name="Picture 4" descr="zn5_16_1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476250"/>
            <a:ext cx="2057400" cy="2057400"/>
          </a:xfrm>
          <a:noFill/>
          <a:ln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60/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Какой знак обозначает место остановки автобуса и троллейбуса ?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3600"/>
            <a:ext cx="7138987" cy="4525963"/>
          </a:xfrm>
        </p:spPr>
        <p:txBody>
          <a:bodyPr/>
          <a:lstStyle/>
          <a:p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№ 1.</a:t>
            </a:r>
          </a:p>
          <a:p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			№ 2. </a:t>
            </a:r>
          </a:p>
          <a:p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				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					№ 3. </a:t>
            </a:r>
          </a:p>
        </p:txBody>
      </p:sp>
      <p:pic>
        <p:nvPicPr>
          <p:cNvPr id="878597" name="Picture 5" descr="zn5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2636838"/>
            <a:ext cx="1241425" cy="1655762"/>
          </a:xfrm>
          <a:noFill/>
          <a:ln/>
        </p:spPr>
      </p:pic>
      <p:pic>
        <p:nvPicPr>
          <p:cNvPr id="878599" name="Picture 7" descr="zn5_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3644900"/>
            <a:ext cx="1079500" cy="1439863"/>
          </a:xfrm>
          <a:noFill/>
          <a:ln/>
        </p:spPr>
      </p:pic>
      <p:pic>
        <p:nvPicPr>
          <p:cNvPr id="878601" name="Picture 9" descr="zn5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79742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>
                <a:solidFill>
                  <a:srgbClr val="000099"/>
                </a:solidFill>
              </a:rPr>
              <a:t>61/</a:t>
            </a:r>
            <a:r>
              <a:rPr lang="ru-RU" sz="4000"/>
              <a:t> </a:t>
            </a:r>
            <a:r>
              <a:rPr lang="ru-RU" sz="4000">
                <a:solidFill>
                  <a:srgbClr val="FF0000"/>
                </a:solidFill>
              </a:rPr>
              <a:t>Что обозначает этот знак ?</a:t>
            </a:r>
            <a:br>
              <a:rPr lang="ru-RU" sz="4000">
                <a:solidFill>
                  <a:srgbClr val="FF0000"/>
                </a:solidFill>
              </a:rPr>
            </a:b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3429000"/>
            <a:ext cx="5689600" cy="2697163"/>
          </a:xfrm>
        </p:spPr>
        <p:txBody>
          <a:bodyPr/>
          <a:lstStyle/>
          <a:p>
            <a:r>
              <a:rPr lang="ru-RU" sz="3600"/>
              <a:t>№ 1. Беговая дорожка.</a:t>
            </a:r>
          </a:p>
          <a:p>
            <a:r>
              <a:rPr lang="ru-RU" sz="3600"/>
              <a:t>№ 2. Игра в догонялки.</a:t>
            </a:r>
          </a:p>
          <a:p>
            <a:r>
              <a:rPr lang="ru-RU" sz="3600"/>
              <a:t>№ 3. Внимание, дети!</a:t>
            </a:r>
          </a:p>
        </p:txBody>
      </p:sp>
      <p:pic>
        <p:nvPicPr>
          <p:cNvPr id="880650" name="Picture 10" descr="Дорожные знаки : Дет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700213"/>
            <a:ext cx="1728787" cy="1555750"/>
          </a:xfrm>
          <a:noFill/>
          <a:ln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62/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Какой знак обозначает запрет проезда транспортного средства?</a:t>
            </a:r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№ 1.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			</a:t>
            </a:r>
            <a:r>
              <a:rPr lang="ru-RU" dirty="0"/>
              <a:t>№ 2.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				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					</a:t>
            </a:r>
            <a:r>
              <a:rPr lang="ru-RU" dirty="0"/>
              <a:t>№ 3. </a:t>
            </a:r>
          </a:p>
        </p:txBody>
      </p:sp>
      <p:pic>
        <p:nvPicPr>
          <p:cNvPr id="885765" name="Picture 5" descr="Запрещающие дорожные знаки: Движение запрещен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2852738"/>
            <a:ext cx="1439863" cy="1358900"/>
          </a:xfrm>
          <a:noFill/>
          <a:ln/>
        </p:spPr>
      </p:pic>
      <p:pic>
        <p:nvPicPr>
          <p:cNvPr id="885767" name="Picture 7" descr="Запрещающие дорожные знаки: Въезд запреще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3573463"/>
            <a:ext cx="1368425" cy="1292225"/>
          </a:xfrm>
          <a:noFill/>
          <a:ln/>
        </p:spPr>
      </p:pic>
      <p:pic>
        <p:nvPicPr>
          <p:cNvPr id="885769" name="Picture 9" descr="Запрещающие дорожные знаки: Движение механических транспортных средств запреще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652963"/>
            <a:ext cx="1473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63/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Что обозначает этот знак ?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3573463"/>
            <a:ext cx="5329238" cy="2552700"/>
          </a:xfrm>
        </p:spPr>
        <p:txBody>
          <a:bodyPr/>
          <a:lstStyle/>
          <a:p>
            <a:r>
              <a:rPr lang="ru-RU" sz="2800" b="1" dirty="0"/>
              <a:t>№ 1. Жилая зона</a:t>
            </a:r>
          </a:p>
          <a:p>
            <a:r>
              <a:rPr lang="ru-RU" sz="2800" b="1" dirty="0"/>
              <a:t>№ 2. Детский сад</a:t>
            </a:r>
          </a:p>
          <a:p>
            <a:r>
              <a:rPr lang="ru-RU" sz="2800" b="1" dirty="0"/>
              <a:t>№ 3. Можно играть на проспекте</a:t>
            </a:r>
          </a:p>
        </p:txBody>
      </p:sp>
      <p:pic>
        <p:nvPicPr>
          <p:cNvPr id="887814" name="Picture 6" descr="Жилая зо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1557338"/>
            <a:ext cx="1350963" cy="1800225"/>
          </a:xfrm>
          <a:noFill/>
          <a:ln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64/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Что обозначает этот знак ?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3644900"/>
            <a:ext cx="8286808" cy="2481263"/>
          </a:xfrm>
        </p:spPr>
        <p:txBody>
          <a:bodyPr/>
          <a:lstStyle/>
          <a:p>
            <a:r>
              <a:rPr lang="ru-RU" sz="3600" b="1" dirty="0"/>
              <a:t>№ 1. Большая гора.</a:t>
            </a:r>
          </a:p>
          <a:p>
            <a:r>
              <a:rPr lang="ru-RU" sz="3600" b="1" dirty="0"/>
              <a:t>№ 2. Место падения НЛО.</a:t>
            </a:r>
          </a:p>
          <a:p>
            <a:r>
              <a:rPr lang="ru-RU" sz="3600" b="1" dirty="0"/>
              <a:t>№ 3. </a:t>
            </a:r>
            <a:r>
              <a:rPr lang="ru-RU" sz="3600" b="1" dirty="0" smtClean="0"/>
              <a:t>Искусственная неровность</a:t>
            </a:r>
            <a:r>
              <a:rPr lang="ru-RU" sz="3600" b="1" dirty="0"/>
              <a:t>.</a:t>
            </a:r>
          </a:p>
        </p:txBody>
      </p:sp>
      <p:pic>
        <p:nvPicPr>
          <p:cNvPr id="889860" name="Picture 4" descr="Искусственная неровно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1700213"/>
            <a:ext cx="1943100" cy="1739900"/>
          </a:xfrm>
          <a:noFill/>
          <a:ln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65/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Какой знак обозначает движение велосипедов </a:t>
            </a:r>
            <a:r>
              <a:rPr lang="ru-RU" sz="4000" b="1" dirty="0" smtClean="0">
                <a:solidFill>
                  <a:srgbClr val="FF0000"/>
                </a:solidFill>
              </a:rPr>
              <a:t>запрещено?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7859713" cy="37766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3600" b="1" dirty="0"/>
              <a:t>№ 1</a:t>
            </a:r>
          </a:p>
          <a:p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			</a:t>
            </a:r>
            <a:r>
              <a:rPr lang="ru-RU" sz="3600" b="1" dirty="0"/>
              <a:t>№ 2</a:t>
            </a:r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						</a:t>
            </a:r>
            <a:r>
              <a:rPr lang="ru-RU" sz="3600" b="1" dirty="0"/>
              <a:t>№ 3</a:t>
            </a:r>
          </a:p>
        </p:txBody>
      </p:sp>
      <p:pic>
        <p:nvPicPr>
          <p:cNvPr id="891908" name="Picture 4" descr="Запрещающие дорожные знаки: Движение велосипедов запрещен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3714752"/>
            <a:ext cx="1511300" cy="1425575"/>
          </a:xfrm>
          <a:noFill/>
          <a:ln/>
        </p:spPr>
      </p:pic>
      <p:pic>
        <p:nvPicPr>
          <p:cNvPr id="891910" name="Picture 6" descr="Дорожные знаки : Пересечение с велосипедной дорожко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77050" y="4508500"/>
            <a:ext cx="1528763" cy="1376363"/>
          </a:xfrm>
          <a:noFill/>
          <a:ln/>
        </p:spPr>
      </p:pic>
      <p:pic>
        <p:nvPicPr>
          <p:cNvPr id="891912" name="Picture 8" descr="Запрещающие дорожные знаки: Подача звукового сигнала запреще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500306"/>
            <a:ext cx="13668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>
                <a:solidFill>
                  <a:srgbClr val="000099"/>
                </a:solidFill>
              </a:rPr>
              <a:t>5</a:t>
            </a:r>
            <a:r>
              <a:rPr lang="ru-RU" sz="4800" b="1" dirty="0">
                <a:solidFill>
                  <a:srgbClr val="000099"/>
                </a:solidFill>
              </a:rPr>
              <a:t>/</a:t>
            </a:r>
            <a:r>
              <a:rPr lang="ru-RU" sz="4800" b="1" dirty="0"/>
              <a:t> </a:t>
            </a:r>
            <a:r>
              <a:rPr lang="ru-RU" sz="4800" b="1" dirty="0">
                <a:solidFill>
                  <a:srgbClr val="FF0000"/>
                </a:solidFill>
              </a:rPr>
              <a:t>Велосипед переводится как …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2786058"/>
            <a:ext cx="4929222" cy="2740036"/>
          </a:xfrm>
        </p:spPr>
        <p:txBody>
          <a:bodyPr/>
          <a:lstStyle/>
          <a:p>
            <a:pPr>
              <a:buNone/>
            </a:pPr>
            <a:r>
              <a:rPr lang="ru-RU" sz="4000" b="1" dirty="0"/>
              <a:t>1. Быстроног</a:t>
            </a:r>
          </a:p>
          <a:p>
            <a:pPr>
              <a:buNone/>
            </a:pPr>
            <a:r>
              <a:rPr lang="ru-RU" sz="4000" b="1" dirty="0"/>
              <a:t>2. </a:t>
            </a:r>
            <a:r>
              <a:rPr lang="ru-RU" sz="4000" b="1" dirty="0" err="1"/>
              <a:t>Быстроход</a:t>
            </a:r>
            <a:endParaRPr lang="ru-RU" sz="4000" b="1" dirty="0"/>
          </a:p>
          <a:p>
            <a:pPr>
              <a:buNone/>
            </a:pPr>
            <a:r>
              <a:rPr lang="ru-RU" sz="4000" b="1" dirty="0"/>
              <a:t>3. Быстрое колесо</a:t>
            </a:r>
          </a:p>
        </p:txBody>
      </p:sp>
      <p:pic>
        <p:nvPicPr>
          <p:cNvPr id="809989" name="Picture 5" descr="C12-2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92375"/>
            <a:ext cx="36385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66/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Этот знак обозначает…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3141663"/>
            <a:ext cx="6808815" cy="2984500"/>
          </a:xfrm>
        </p:spPr>
        <p:txBody>
          <a:bodyPr/>
          <a:lstStyle/>
          <a:p>
            <a:r>
              <a:rPr lang="ru-RU" sz="3600" b="1" dirty="0"/>
              <a:t>№ 1. Пешеходная дорожка</a:t>
            </a:r>
          </a:p>
          <a:p>
            <a:r>
              <a:rPr lang="ru-RU" sz="3600" b="1" dirty="0"/>
              <a:t>№ 2. Можно гулять</a:t>
            </a:r>
          </a:p>
          <a:p>
            <a:r>
              <a:rPr lang="ru-RU" sz="3600" b="1" dirty="0"/>
              <a:t>№ 3. Пешеходная площадь</a:t>
            </a:r>
          </a:p>
        </p:txBody>
      </p:sp>
      <p:pic>
        <p:nvPicPr>
          <p:cNvPr id="893956" name="Picture 4" descr="Знаки дорожного движения:  Пешеходная дорож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557338"/>
            <a:ext cx="1512887" cy="1512887"/>
          </a:xfrm>
          <a:noFill/>
          <a:ln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67/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Эти знаки называются </a:t>
            </a:r>
            <a:r>
              <a:rPr lang="ru-RU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3284538"/>
            <a:ext cx="7129463" cy="2841625"/>
          </a:xfrm>
        </p:spPr>
        <p:txBody>
          <a:bodyPr/>
          <a:lstStyle/>
          <a:p>
            <a:r>
              <a:rPr lang="ru-RU" sz="3600" b="1" dirty="0"/>
              <a:t>№ 1. Знаки приоритета</a:t>
            </a:r>
          </a:p>
          <a:p>
            <a:r>
              <a:rPr lang="ru-RU" sz="3600" b="1" dirty="0"/>
              <a:t>№ 2. Знаки дополнительной информации</a:t>
            </a:r>
          </a:p>
          <a:p>
            <a:r>
              <a:rPr lang="ru-RU" sz="3600" b="1" dirty="0"/>
              <a:t>№ 3. Знаки сервиса</a:t>
            </a:r>
          </a:p>
        </p:txBody>
      </p:sp>
      <p:pic>
        <p:nvPicPr>
          <p:cNvPr id="896004" name="Picture 4" descr="Пункт первой медицинской помощ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268413"/>
            <a:ext cx="1241425" cy="1800225"/>
          </a:xfrm>
          <a:noFill/>
          <a:ln/>
        </p:spPr>
      </p:pic>
      <p:pic>
        <p:nvPicPr>
          <p:cNvPr id="896006" name="Picture 6" descr="Автозаправочная станци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79838" y="1268413"/>
            <a:ext cx="1241425" cy="1800225"/>
          </a:xfrm>
          <a:noFill/>
          <a:ln/>
        </p:spPr>
      </p:pic>
      <p:pic>
        <p:nvPicPr>
          <p:cNvPr id="896008" name="Picture 8" descr="Пункт пита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268413"/>
            <a:ext cx="1260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68/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Этот знак обозначает…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357563"/>
            <a:ext cx="7993063" cy="2768600"/>
          </a:xfrm>
        </p:spPr>
        <p:txBody>
          <a:bodyPr/>
          <a:lstStyle/>
          <a:p>
            <a:r>
              <a:rPr lang="ru-RU" sz="3600" b="1" dirty="0"/>
              <a:t>№ 1. Вход закрыт</a:t>
            </a:r>
          </a:p>
          <a:p>
            <a:r>
              <a:rPr lang="ru-RU" sz="3600" b="1" dirty="0"/>
              <a:t>№ 2. Здесь люди не живут</a:t>
            </a:r>
          </a:p>
          <a:p>
            <a:r>
              <a:rPr lang="ru-RU" sz="3600" b="1" dirty="0"/>
              <a:t>№ 3. Движение пешеходов запрещено</a:t>
            </a:r>
          </a:p>
        </p:txBody>
      </p:sp>
      <p:pic>
        <p:nvPicPr>
          <p:cNvPr id="898052" name="Picture 4" descr="Запрещающие дорожные знаки: Движение пешеходов запрещен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700213"/>
            <a:ext cx="1655762" cy="1562100"/>
          </a:xfrm>
          <a:noFill/>
          <a:ln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99"/>
                </a:solidFill>
              </a:rPr>
              <a:t>6/</a:t>
            </a:r>
            <a:r>
              <a:rPr lang="ru-RU" sz="40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Слово «шофер» с французского переводится 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636838"/>
            <a:ext cx="9813925" cy="48863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3600" b="1" dirty="0" smtClean="0"/>
              <a:t>. Водитель</a:t>
            </a:r>
          </a:p>
          <a:p>
            <a:r>
              <a:rPr lang="ru-RU" sz="3600" b="1" dirty="0" smtClean="0"/>
              <a:t>2. Кочегар</a:t>
            </a:r>
          </a:p>
          <a:p>
            <a:r>
              <a:rPr lang="ru-RU" sz="3600" b="1" dirty="0" smtClean="0"/>
              <a:t>3. Путешественник</a:t>
            </a:r>
            <a:endParaRPr lang="ru-RU" sz="3600" b="1" dirty="0"/>
          </a:p>
        </p:txBody>
      </p:sp>
      <p:pic>
        <p:nvPicPr>
          <p:cNvPr id="812037" name="Picture 5" descr="C06-0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857364"/>
            <a:ext cx="322897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99"/>
                </a:solidFill>
              </a:rPr>
              <a:t>7/</a:t>
            </a:r>
            <a:r>
              <a:rPr lang="ru-RU" sz="4000" dirty="0"/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К.Бенц</a:t>
            </a:r>
            <a:r>
              <a:rPr lang="ru-RU" sz="3600" b="1" dirty="0">
                <a:solidFill>
                  <a:srgbClr val="FF0000"/>
                </a:solidFill>
              </a:rPr>
              <a:t> и </a:t>
            </a:r>
            <a:r>
              <a:rPr lang="ru-RU" sz="3600" b="1" dirty="0" err="1">
                <a:solidFill>
                  <a:srgbClr val="FF0000"/>
                </a:solidFill>
              </a:rPr>
              <a:t>Г.Даймлер</a:t>
            </a:r>
            <a:r>
              <a:rPr lang="ru-RU" sz="3600" b="1" dirty="0">
                <a:solidFill>
                  <a:srgbClr val="FF0000"/>
                </a:solidFill>
              </a:rPr>
              <a:t> изобрели и запатентовали первый …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8732838" cy="5678487"/>
          </a:xfrm>
        </p:spPr>
        <p:txBody>
          <a:bodyPr/>
          <a:lstStyle/>
          <a:p>
            <a:r>
              <a:rPr lang="ru-RU" sz="3600" b="1" dirty="0"/>
              <a:t>№ 1. Бензиновый двигатель</a:t>
            </a:r>
          </a:p>
          <a:p>
            <a:r>
              <a:rPr lang="ru-RU" sz="3600" b="1" dirty="0"/>
              <a:t>№ 2. Руль</a:t>
            </a:r>
          </a:p>
          <a:p>
            <a:r>
              <a:rPr lang="ru-RU" sz="3600" b="1" dirty="0"/>
              <a:t>№ 3. Бензиновый автомобиль</a:t>
            </a:r>
          </a:p>
          <a:p>
            <a:r>
              <a:rPr lang="ru-RU" sz="3600" b="1" dirty="0"/>
              <a:t>№ 4. Ремень безопасности</a:t>
            </a:r>
          </a:p>
        </p:txBody>
      </p:sp>
      <p:pic>
        <p:nvPicPr>
          <p:cNvPr id="814085" name="Picture 5" descr="C06-0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305300"/>
            <a:ext cx="4010025" cy="25527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1224</Words>
  <Application>Microsoft Office PowerPoint</Application>
  <PresentationFormat>Экран (4:3)</PresentationFormat>
  <Paragraphs>466</Paragraphs>
  <Slides>72</Slides>
  <Notes>71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Оформление по умолчанию</vt:lpstr>
      <vt:lpstr>ПРАВИЛА      ДОРОЖНОГО       ДВИЖЕНИЯ</vt:lpstr>
      <vt:lpstr>    </vt:lpstr>
      <vt:lpstr>   1) В каком городе стоял позолоченный камень, от которого расходились дороги во все стороны света?</vt:lpstr>
      <vt:lpstr>  2/ Когда была построена первая дорога?  </vt:lpstr>
      <vt:lpstr>   3/ В каком городе впервые применили асфальт?</vt:lpstr>
      <vt:lpstr>   4/ Эскиз велосипеда  нарисовал…</vt:lpstr>
      <vt:lpstr>  5/ Велосипед переводится как …</vt:lpstr>
      <vt:lpstr>   6/ Слово «шофер» с французского переводится …</vt:lpstr>
      <vt:lpstr> 7/ К.Бенц и Г.Даймлер изобрели и запатентовали первый …</vt:lpstr>
      <vt:lpstr>   8/ Из-за отсутствия насоса первые автомобили въезжали в гору …</vt:lpstr>
      <vt:lpstr>   9/ Как назывался первый российский  автомобиль ? </vt:lpstr>
      <vt:lpstr>  10/ В 1893 году были введены …</vt:lpstr>
      <vt:lpstr>  11/ При приближении кого в Техасе водители обязаны съехать на обочину и прикрыть машину брезентом под цвет местности?</vt:lpstr>
      <vt:lpstr>   12/ Где появились первые регулировщики перекрестков?</vt:lpstr>
      <vt:lpstr>    13/ Какого цвета были первые дорожные знаки?</vt:lpstr>
      <vt:lpstr>   14/ В 1899 году в США было зафиксировано …</vt:lpstr>
      <vt:lpstr>  15/ В 1895 году жительница Парижа оказалась первым в мире …</vt:lpstr>
      <vt:lpstr>   16/ 25000 – 35000 человек в Российской Федерации …</vt:lpstr>
      <vt:lpstr>   17/ Где появился первый светофор? </vt:lpstr>
      <vt:lpstr>Слайд 20</vt:lpstr>
      <vt:lpstr>  18/ Какие лица Правилами отнесены к «участникам дорожного движения»?</vt:lpstr>
      <vt:lpstr>19/ Что обозначает термин «дорога»?</vt:lpstr>
      <vt:lpstr>  20/ Кто называется водителем?</vt:lpstr>
      <vt:lpstr>21/ Что обозначает термин «проезжая часть»?</vt:lpstr>
      <vt:lpstr>  22/ Какое значение имеет термин «перекресток»?</vt:lpstr>
      <vt:lpstr> 23/ К маршрутным транспортным средствам относятся …</vt:lpstr>
      <vt:lpstr>  24/ От чего зависит длина тормозного пути?</vt:lpstr>
      <vt:lpstr>    25/ Пешеход переходит дорогу в неположенном месте. Сотрудник ГИБДД имеет право:</vt:lpstr>
      <vt:lpstr>  26/ Где разрешается кататься на лыжах и санках?</vt:lpstr>
      <vt:lpstr>   27/ Какой стороны должен придерживаться пешеход при движении по тротуару?</vt:lpstr>
      <vt:lpstr>28/ Что сказано в Правилах о переходе дороги, если по дороге движется автомобиль с проблесковым маячком или специальным знаком?</vt:lpstr>
      <vt:lpstr>  29/ Когда водитель должен уступить дорогу пешеходам?</vt:lpstr>
      <vt:lpstr>   30/ Разрешается ли переходить дорогу с разделительной полосой вне пешеходного перехода?</vt:lpstr>
      <vt:lpstr>   31/ Разрешено ли переходить дорогу в местах, где есть пешеходное ограждение?</vt:lpstr>
      <vt:lpstr>  32/ Какие меры предосторожности должен принять пешеход, начиная переход дороги между стоящими автомобилями</vt:lpstr>
      <vt:lpstr> 33/ Имеет ли право пешеход переходить дорогу, если в основном светофоре включен зеленый сигнал, а в пешеходном красный сигнал?</vt:lpstr>
      <vt:lpstr>   34/ Разрешается ли переходить дорогу по проезжей части, если в этом месте есть подземный переход?</vt:lpstr>
      <vt:lpstr> 35/ Где можно переходить проезжую часть автомобильной дороги вне населенного пункта, если нет пешеходного перехода?</vt:lpstr>
      <vt:lpstr> 36/ В каких случаях пешеходам разрешается переходить проезжую часть вне пешеходного перехода при наличии разделительной полосы?</vt:lpstr>
      <vt:lpstr>  37/ В каком месте разрешается пешеходам пересекать проезжую часть при отсутствии пешеходного перехода?</vt:lpstr>
      <vt:lpstr>  38/ В каких местах запрещено пешеходу переходить через дорогу?</vt:lpstr>
      <vt:lpstr>   39/ Какое правило для обеспечения безопасности должен выполнять пешеход, переходя дорогу?</vt:lpstr>
      <vt:lpstr>    40/ Что означает, если одновременно горят красный и желтый  сигнал светофора?</vt:lpstr>
      <vt:lpstr>  41/ Что означает мигание зеленого сигнала светофора?</vt:lpstr>
      <vt:lpstr>  42/ Кому должны подчиняться водители и пешеходы, если сигналы регулировщика противоречат сигналам светофора?</vt:lpstr>
      <vt:lpstr>    43/ Что означает желтый сигнал светофора, включенный после красного сигнала?</vt:lpstr>
      <vt:lpstr>  44/ Какие сигналы имеют пешеходные светофоры?</vt:lpstr>
      <vt:lpstr>  45/ Указаниями какого светофоры должен руководствоваться велосипедист при движении по дороге?</vt:lpstr>
      <vt:lpstr>     46/ Разрешен ли переход дороги при желтом сигнале светофора? </vt:lpstr>
      <vt:lpstr>   47/ В каком возрасте разрешается выезжать на велосипеде на дороги общего пользования? </vt:lpstr>
      <vt:lpstr> 48/ Всегда ли должен водитель подавать световой сигнал указателями поворота при выполнении маневра? </vt:lpstr>
      <vt:lpstr>        49/ Велосипедист       при выполнении       поворота должен:</vt:lpstr>
      <vt:lpstr>    50/ Разрешается  ли перевозка  пассажиров  на велосипеде ?</vt:lpstr>
      <vt:lpstr>51/ Водитель и пассажир транспортного средства, оборудованного ремнями безопасности, обязаны быть пристегнуты:</vt:lpstr>
      <vt:lpstr> 52/ Как можно переходить дорогу вне населенного пункта?</vt:lpstr>
      <vt:lpstr> 53/ Какие «бытовые» привычки опасны на дороге? </vt:lpstr>
      <vt:lpstr>  54/ К  противоположной  стороне  улицы  подъезжает «твой» автобус. Твои действия?</vt:lpstr>
      <vt:lpstr>  55/ Что делать, если во время перехода уронил какой-то предмет?</vt:lpstr>
      <vt:lpstr>   56/ Какие правила безопасности нужно соблюдать при переходе проезжей части?</vt:lpstr>
      <vt:lpstr>  57/ Как  нужно переходить дорогу, если опаздываешь?</vt:lpstr>
      <vt:lpstr> 58/ Какие дополнительные сложности необходимо учитывать в дождливую погоду?</vt:lpstr>
      <vt:lpstr>Слайд 62</vt:lpstr>
      <vt:lpstr>Слайд 63</vt:lpstr>
      <vt:lpstr>  60/ Какой знак обозначает место остановки автобуса и троллейбуса ?</vt:lpstr>
      <vt:lpstr>  61/ Что обозначает этот знак ? </vt:lpstr>
      <vt:lpstr>  62/ Какой знак обозначает запрет проезда транспортного средства?</vt:lpstr>
      <vt:lpstr>  63/ Что обозначает этот знак ? </vt:lpstr>
      <vt:lpstr> 64/ Что обозначает этот знак ?</vt:lpstr>
      <vt:lpstr>  65/ Какой знак обозначает движение велосипедов запрещено?</vt:lpstr>
      <vt:lpstr>  66/ Этот знак обозначает… </vt:lpstr>
      <vt:lpstr>67/ Эти знаки называются …</vt:lpstr>
      <vt:lpstr> 68/ Этот знак обозначает…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Каким правилам подчиняется человек, ведущий велосипед?</dc:title>
  <dc:creator>All</dc:creator>
  <cp:lastModifiedBy>admin</cp:lastModifiedBy>
  <cp:revision>353</cp:revision>
  <dcterms:created xsi:type="dcterms:W3CDTF">2005-10-08T07:11:14Z</dcterms:created>
  <dcterms:modified xsi:type="dcterms:W3CDTF">2009-04-25T04:41:22Z</dcterms:modified>
</cp:coreProperties>
</file>