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8" r:id="rId3"/>
    <p:sldId id="257" r:id="rId4"/>
    <p:sldId id="258" r:id="rId5"/>
    <p:sldId id="259" r:id="rId6"/>
    <p:sldId id="276" r:id="rId7"/>
    <p:sldId id="260" r:id="rId8"/>
    <p:sldId id="280" r:id="rId9"/>
    <p:sldId id="261" r:id="rId10"/>
    <p:sldId id="279" r:id="rId11"/>
    <p:sldId id="262" r:id="rId12"/>
    <p:sldId id="263" r:id="rId13"/>
    <p:sldId id="264" r:id="rId14"/>
    <p:sldId id="265" r:id="rId15"/>
    <p:sldId id="266" r:id="rId16"/>
    <p:sldId id="28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97C4F1-B721-4A67-9CED-0C9D44B34248}" type="datetimeFigureOut">
              <a:rPr lang="ru-RU" smtClean="0"/>
              <a:pPr/>
              <a:t>21.10.2009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07414-9611-4D26-8C99-31B2DF6E8A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97C4F1-B721-4A67-9CED-0C9D44B34248}" type="datetimeFigureOut">
              <a:rPr lang="ru-RU" smtClean="0"/>
              <a:pPr/>
              <a:t>21.10.2009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07414-9611-4D26-8C99-31B2DF6E8A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97C4F1-B721-4A67-9CED-0C9D44B34248}" type="datetimeFigureOut">
              <a:rPr lang="ru-RU" smtClean="0"/>
              <a:pPr/>
              <a:t>21.10.2009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07414-9611-4D26-8C99-31B2DF6E8A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97C4F1-B721-4A67-9CED-0C9D44B34248}" type="datetimeFigureOut">
              <a:rPr lang="ru-RU" smtClean="0"/>
              <a:pPr/>
              <a:t>21.10.2009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07414-9611-4D26-8C99-31B2DF6E8A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97C4F1-B721-4A67-9CED-0C9D44B34248}" type="datetimeFigureOut">
              <a:rPr lang="ru-RU" smtClean="0"/>
              <a:pPr/>
              <a:t>21.10.2009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07414-9611-4D26-8C99-31B2DF6E8A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97C4F1-B721-4A67-9CED-0C9D44B34248}" type="datetimeFigureOut">
              <a:rPr lang="ru-RU" smtClean="0"/>
              <a:pPr/>
              <a:t>21.10.2009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07414-9611-4D26-8C99-31B2DF6E8A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97C4F1-B721-4A67-9CED-0C9D44B34248}" type="datetimeFigureOut">
              <a:rPr lang="ru-RU" smtClean="0"/>
              <a:pPr/>
              <a:t>21.10.2009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07414-9611-4D26-8C99-31B2DF6E8A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97C4F1-B721-4A67-9CED-0C9D44B34248}" type="datetimeFigureOut">
              <a:rPr lang="ru-RU" smtClean="0"/>
              <a:pPr/>
              <a:t>21.10.2009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07414-9611-4D26-8C99-31B2DF6E8A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97C4F1-B721-4A67-9CED-0C9D44B34248}" type="datetimeFigureOut">
              <a:rPr lang="ru-RU" smtClean="0"/>
              <a:pPr/>
              <a:t>21.10.2009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07414-9611-4D26-8C99-31B2DF6E8A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97C4F1-B721-4A67-9CED-0C9D44B34248}" type="datetimeFigureOut">
              <a:rPr lang="ru-RU" smtClean="0"/>
              <a:pPr/>
              <a:t>21.10.2009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07414-9611-4D26-8C99-31B2DF6E8A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F97C4F1-B721-4A67-9CED-0C9D44B34248}" type="datetimeFigureOut">
              <a:rPr lang="ru-RU" smtClean="0"/>
              <a:pPr/>
              <a:t>21.10.2009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B407414-9611-4D26-8C99-31B2DF6E8A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F97C4F1-B721-4A67-9CED-0C9D44B34248}" type="datetimeFigureOut">
              <a:rPr lang="ru-RU" smtClean="0"/>
              <a:pPr/>
              <a:t>21.10.2009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B407414-9611-4D26-8C99-31B2DF6E8A8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285852" y="642918"/>
            <a:ext cx="6643687" cy="1143000"/>
          </a:xfrm>
        </p:spPr>
        <p:txBody>
          <a:bodyPr/>
          <a:lstStyle/>
          <a:p>
            <a:r>
              <a:rPr lang="ru-RU" dirty="0" smtClean="0"/>
              <a:t>Царскосельский лицей.</a:t>
            </a:r>
            <a:endParaRPr lang="ru-RU" dirty="0"/>
          </a:p>
        </p:txBody>
      </p:sp>
      <p:pic>
        <p:nvPicPr>
          <p:cNvPr id="6" name="Рисунок 5" descr="36064691_carskoe_selo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738" y="1571612"/>
            <a:ext cx="6350096" cy="449981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785794"/>
            <a:ext cx="7772400" cy="19288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>
                <a:latin typeface="Verdana" pitchFamily="34" charset="0"/>
              </a:rPr>
              <a:t>    За 33 года существования Царскосельского лицея его окончили 286 человек. Многие из них пополнили ряды Чиновничества Российской империи. Историческую славу Царскосельскому лицею принесли прежде всего выпускники 1817 — А. С. Пушкин, А. А. Дельвиг, декабристы В. К. Кюхельбекер, И. И. Пущин. 5 лет в нём учился М. Е. Салтыков-Щедрин.</a:t>
            </a:r>
            <a:endParaRPr lang="ru-RU" sz="1600" dirty="0"/>
          </a:p>
        </p:txBody>
      </p:sp>
      <p:pic>
        <p:nvPicPr>
          <p:cNvPr id="4" name="Рисунок 3" descr="851002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1672" y="2697979"/>
            <a:ext cx="6310740" cy="34456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71600" y="512763"/>
            <a:ext cx="7772400" cy="914400"/>
          </a:xfrm>
        </p:spPr>
        <p:txBody>
          <a:bodyPr/>
          <a:lstStyle/>
          <a:p>
            <a:r>
              <a:rPr lang="ru-RU" sz="3200" dirty="0" smtClean="0"/>
              <a:t>В первый набор лицеистов попали: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371600" y="1357313"/>
            <a:ext cx="7772400" cy="4572000"/>
          </a:xfrm>
        </p:spPr>
        <p:txBody>
          <a:bodyPr/>
          <a:lstStyle/>
          <a:p>
            <a:r>
              <a:rPr lang="ru-RU" sz="1800" dirty="0" smtClean="0">
                <a:latin typeface="Verdana" pitchFamily="34" charset="0"/>
              </a:rPr>
              <a:t>Пушкин Александр Сергеевич (1799-1837)</a:t>
            </a:r>
          </a:p>
          <a:p>
            <a:r>
              <a:rPr lang="ru-RU" sz="1800" dirty="0" smtClean="0">
                <a:latin typeface="Verdana" pitchFamily="34" charset="0"/>
              </a:rPr>
              <a:t> Пущин Иван Иванович (1798-1859)</a:t>
            </a:r>
          </a:p>
          <a:p>
            <a:r>
              <a:rPr lang="ru-RU" sz="1800" dirty="0" smtClean="0">
                <a:latin typeface="Verdana" pitchFamily="34" charset="0"/>
              </a:rPr>
              <a:t>Дельвиг Антон Антонович (1798-1831)</a:t>
            </a:r>
          </a:p>
          <a:p>
            <a:r>
              <a:rPr lang="ru-RU" sz="1800" dirty="0" smtClean="0">
                <a:latin typeface="Verdana" pitchFamily="34" charset="0"/>
              </a:rPr>
              <a:t>Горчаков Александр Михайлович (1798-1883)</a:t>
            </a:r>
          </a:p>
          <a:p>
            <a:r>
              <a:rPr lang="ru-RU" sz="1800" dirty="0" smtClean="0">
                <a:latin typeface="Verdana" pitchFamily="34" charset="0"/>
              </a:rPr>
              <a:t>Кюхельбекер Вильгельм Карлович (1797-1846)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250px-I._I._Pushchin,_1837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3357562"/>
            <a:ext cx="1682784" cy="207992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5786" y="5572140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Verdana" pitchFamily="34" charset="0"/>
              </a:rPr>
              <a:t>Иван Пущин </a:t>
            </a:r>
            <a:endParaRPr lang="ru-RU" dirty="0"/>
          </a:p>
        </p:txBody>
      </p:sp>
      <p:pic>
        <p:nvPicPr>
          <p:cNvPr id="6" name="Рисунок 5" descr="Pushkin[1]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364" y="3286124"/>
            <a:ext cx="1807437" cy="2127381"/>
          </a:xfrm>
          <a:prstGeom prst="rect">
            <a:avLst/>
          </a:prstGeom>
        </p:spPr>
      </p:pic>
      <p:pic>
        <p:nvPicPr>
          <p:cNvPr id="7" name="Рисунок 6" descr="ku[1]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0694" y="3286124"/>
            <a:ext cx="2252749" cy="270994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14678" y="5643578"/>
            <a:ext cx="12680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Александр</a:t>
            </a:r>
          </a:p>
          <a:p>
            <a:r>
              <a:rPr lang="ru-RU" dirty="0" smtClean="0"/>
              <a:t>Пушкин.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latin typeface="Verdana" pitchFamily="34" charset="0"/>
              </a:rPr>
              <a:t>Переезд в Петербург.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357298"/>
            <a:ext cx="7872442" cy="10024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latin typeface="Verdana" pitchFamily="34" charset="0"/>
              </a:rPr>
              <a:t>6 сентября 1843 года бывший Царскосельский лицей переехал в Санкт-Петербург, в здание Александровского сиротского дома.</a:t>
            </a:r>
            <a:endParaRPr lang="ru-RU" sz="1800" dirty="0" smtClean="0"/>
          </a:p>
        </p:txBody>
      </p:sp>
      <p:pic>
        <p:nvPicPr>
          <p:cNvPr id="4" name="Рисунок 3" descr="licey01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2643182"/>
            <a:ext cx="4750182" cy="365764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latin typeface="Verdana" pitchFamily="34" charset="0"/>
              </a:rPr>
              <a:t>Закрытие лицея.</a:t>
            </a:r>
            <a:endParaRPr lang="ru-RU" sz="3200" dirty="0">
              <a:latin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428736"/>
            <a:ext cx="8086756" cy="14311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>
                <a:latin typeface="Verdana" pitchFamily="34" charset="0"/>
              </a:rPr>
              <a:t>29 мая 1918 года постановлением Совета Народных Комиссаров лицей был закрыт. Освободившееся здание занял Пролетарский политехникум.</a:t>
            </a:r>
          </a:p>
          <a:p>
            <a:pPr>
              <a:buNone/>
            </a:pPr>
            <a:r>
              <a:rPr lang="ru-RU" sz="1600" dirty="0" smtClean="0">
                <a:latin typeface="Verdana" pitchFamily="34" charset="0"/>
              </a:rPr>
              <a:t> В советское время многие выпускники были репрессированы.</a:t>
            </a:r>
            <a:endParaRPr lang="ru-RU" sz="1600" dirty="0">
              <a:latin typeface="Verdana" pitchFamily="34" charset="0"/>
            </a:endParaRPr>
          </a:p>
        </p:txBody>
      </p:sp>
      <p:pic>
        <p:nvPicPr>
          <p:cNvPr id="4" name="Рисунок 3" descr="0_edb7_3bc1c74f_L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3071810"/>
            <a:ext cx="4037798" cy="27860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5157798" cy="916672"/>
          </a:xfrm>
        </p:spPr>
        <p:txBody>
          <a:bodyPr/>
          <a:lstStyle/>
          <a:p>
            <a:r>
              <a:rPr lang="ru-RU" dirty="0" smtClean="0"/>
              <a:t>Лицеи в наши дни.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428736"/>
            <a:ext cx="7772400" cy="307183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Verdana" pitchFamily="34" charset="0"/>
              </a:rPr>
              <a:t> </a:t>
            </a:r>
            <a:r>
              <a:rPr lang="ru-RU" sz="1600" dirty="0" smtClean="0">
                <a:latin typeface="Verdana" pitchFamily="34" charset="0"/>
              </a:rPr>
              <a:t>В наши дни нетрудно встретить учебные заведения, внешне похожие на Лицей из Царского Села, которому в этом году исполнилось 195 лет.</a:t>
            </a:r>
          </a:p>
          <a:p>
            <a:pPr>
              <a:buNone/>
            </a:pPr>
            <a:r>
              <a:rPr lang="ru-RU" sz="1600" dirty="0" smtClean="0">
                <a:latin typeface="Verdana" pitchFamily="34" charset="0"/>
              </a:rPr>
              <a:t>   Они и не бедны, и имеют хороших преподавателей. В их учебных программах можно найти акцент на гуманитарные предметы с углубленным изучением и обучением поэзии и множество интереснейших предметов и курсов. Учащиеся этих учебных заведений могут иметь единую форму, которую им надлежит одевать, по крайней мере, по случаю праздников и торжественных собраний.</a:t>
            </a:r>
          </a:p>
          <a:p>
            <a:pPr>
              <a:buNone/>
            </a:pPr>
            <a:endParaRPr lang="ru-RU" sz="1600" dirty="0">
              <a:latin typeface="Verdana" pitchFamily="34" charset="0"/>
            </a:endParaRPr>
          </a:p>
        </p:txBody>
      </p:sp>
      <p:pic>
        <p:nvPicPr>
          <p:cNvPr id="4" name="Рисунок 3" descr="l3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214290"/>
            <a:ext cx="1565268" cy="12475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post-5456-1189686092[1]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108" y="4643446"/>
            <a:ext cx="1428758" cy="18999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 descr="97H3BCA7SETBGCA20ECXMCAB3BT9OCA46QFLHCAFJTNAGCAXYECO5CA15SXBHCAC6Y8FNCA5U4R65CAOHHZ0JCAKCH4DUCAC27IB1CAV3Z15VCAYMKSXOCADWA2K9CAN5MGIJCAEU8YYQCAI4ILSRCA2ZZ3KY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7752" y="4357694"/>
            <a:ext cx="1520844" cy="22812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214422"/>
            <a:ext cx="7801004" cy="27884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900" dirty="0" smtClean="0">
                <a:latin typeface="Verdana" pitchFamily="34" charset="0"/>
              </a:rPr>
              <a:t>    19 октября 1811 года, 195 лет назад, открылся Царскосельский лицей. Для нас давно уже стало привычным отмечать эту дату как День лицея. Начало этой традиции положили сами лицеисты первого – пушкинского – выпуска. Мы с детства знаем пушкинские стихотворения на лицейскую годовщину. Одно из них – «19 октября» 1827года – входит в школьную программу.</a:t>
            </a:r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</a:p>
          <a:p>
            <a:pPr>
              <a:buNone/>
            </a:pPr>
            <a:endParaRPr lang="ru-RU" sz="1900" dirty="0" smtClean="0">
              <a:latin typeface="Verdana" pitchFamily="34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41801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6" name="Рисунок 5" descr="39380236_1234110755_radionetplus_ru_c_selo102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2" y="3429000"/>
            <a:ext cx="2286016" cy="31144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«19 ОКТЯБРЯ 1827»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Verdana" pitchFamily="34" charset="0"/>
              </a:rPr>
              <a:t>   Бог помочь вам, друзья мои,</a:t>
            </a:r>
            <a:br>
              <a:rPr lang="ru-RU" sz="2400" dirty="0" smtClean="0">
                <a:latin typeface="Verdana" pitchFamily="34" charset="0"/>
              </a:rPr>
            </a:br>
            <a:r>
              <a:rPr lang="ru-RU" sz="2400" dirty="0" smtClean="0">
                <a:latin typeface="Verdana" pitchFamily="34" charset="0"/>
              </a:rPr>
              <a:t>В заботах жизни, царской службы,</a:t>
            </a:r>
            <a:br>
              <a:rPr lang="ru-RU" sz="2400" dirty="0" smtClean="0">
                <a:latin typeface="Verdana" pitchFamily="34" charset="0"/>
              </a:rPr>
            </a:br>
            <a:r>
              <a:rPr lang="ru-RU" sz="2400" dirty="0" smtClean="0">
                <a:latin typeface="Verdana" pitchFamily="34" charset="0"/>
              </a:rPr>
              <a:t>И на пирах разгульной дружбы,</a:t>
            </a:r>
            <a:br>
              <a:rPr lang="ru-RU" sz="2400" dirty="0" smtClean="0">
                <a:latin typeface="Verdana" pitchFamily="34" charset="0"/>
              </a:rPr>
            </a:br>
            <a:r>
              <a:rPr lang="ru-RU" sz="2400" dirty="0" smtClean="0">
                <a:latin typeface="Verdana" pitchFamily="34" charset="0"/>
              </a:rPr>
              <a:t>И в сладких таинствах любви!</a:t>
            </a:r>
          </a:p>
          <a:p>
            <a:pPr>
              <a:buNone/>
            </a:pPr>
            <a:endParaRPr lang="ru-RU" sz="2400" dirty="0" smtClean="0">
              <a:latin typeface="Verdana" pitchFamily="34" charset="0"/>
            </a:endParaRPr>
          </a:p>
          <a:p>
            <a:pPr>
              <a:buNone/>
            </a:pPr>
            <a:r>
              <a:rPr lang="ru-RU" sz="2400" dirty="0" smtClean="0">
                <a:latin typeface="Verdana" pitchFamily="34" charset="0"/>
              </a:rPr>
              <a:t>   Бог помочь вам, друзья мои,</a:t>
            </a:r>
            <a:br>
              <a:rPr lang="ru-RU" sz="2400" dirty="0" smtClean="0">
                <a:latin typeface="Verdana" pitchFamily="34" charset="0"/>
              </a:rPr>
            </a:br>
            <a:r>
              <a:rPr lang="ru-RU" sz="2400" dirty="0" smtClean="0">
                <a:latin typeface="Verdana" pitchFamily="34" charset="0"/>
              </a:rPr>
              <a:t>И в бурях, и в житейском горе,</a:t>
            </a:r>
            <a:br>
              <a:rPr lang="ru-RU" sz="2400" dirty="0" smtClean="0">
                <a:latin typeface="Verdana" pitchFamily="34" charset="0"/>
              </a:rPr>
            </a:br>
            <a:r>
              <a:rPr lang="ru-RU" sz="2400" dirty="0" smtClean="0">
                <a:latin typeface="Verdana" pitchFamily="34" charset="0"/>
              </a:rPr>
              <a:t>В краю чужом, в пустынном море</a:t>
            </a:r>
            <a:br>
              <a:rPr lang="ru-RU" sz="2400" dirty="0" smtClean="0">
                <a:latin typeface="Verdana" pitchFamily="34" charset="0"/>
              </a:rPr>
            </a:br>
            <a:r>
              <a:rPr lang="ru-RU" sz="2400" dirty="0" smtClean="0">
                <a:latin typeface="Verdana" pitchFamily="34" charset="0"/>
              </a:rPr>
              <a:t>И в мрачных пропастях земли!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71472" y="857232"/>
            <a:ext cx="7772400" cy="2857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>
                <a:latin typeface="Verdana" pitchFamily="34" charset="0"/>
              </a:rPr>
              <a:t>    Когда-то на окраине Афин близ храма Апполона  Ликейского существовала школа, основанная великим философом прошлого -Аристотелем. Она называлась </a:t>
            </a:r>
            <a:r>
              <a:rPr lang="ru-RU" sz="1600" dirty="0" err="1" smtClean="0">
                <a:latin typeface="Verdana" pitchFamily="34" charset="0"/>
              </a:rPr>
              <a:t>Ликеем</a:t>
            </a:r>
            <a:r>
              <a:rPr lang="ru-RU" sz="1600" dirty="0" smtClean="0">
                <a:latin typeface="Verdana" pitchFamily="34" charset="0"/>
              </a:rPr>
              <a:t> или Лицеем. 19 октября 1811 года учебное заведение под этим же названием открылось в Царском Селе, близ Петербурга. И, наверно, его создатели надеялись, что Царскосельский Лицей в чем-то станет преемником  знаменитой школы древности, о которой здесь, в Царском Селе, напоминала прекрасная парковая архитектура. </a:t>
            </a:r>
            <a:endParaRPr lang="ru-RU" sz="1600" dirty="0">
              <a:latin typeface="Verdana" pitchFamily="34" charset="0"/>
            </a:endParaRPr>
          </a:p>
        </p:txBody>
      </p:sp>
      <p:pic>
        <p:nvPicPr>
          <p:cNvPr id="4" name="Рисунок 3" descr="licey01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710" y="3371866"/>
            <a:ext cx="3414156" cy="2628902"/>
          </a:xfrm>
          <a:prstGeom prst="rect">
            <a:avLst/>
          </a:prstGeom>
        </p:spPr>
      </p:pic>
      <p:pic>
        <p:nvPicPr>
          <p:cNvPr id="7" name="Рисунок 6" descr="04-2556[1]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0246" y="3117532"/>
            <a:ext cx="4355410" cy="32404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857232"/>
            <a:ext cx="6586558" cy="228838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dirty="0" smtClean="0">
                <a:latin typeface="Verdana" pitchFamily="34" charset="0"/>
              </a:rPr>
              <a:t>    Царскосельский лицей—  это высшее учебное заведение в дореволюционной России, действовавшее в Царском Селе.</a:t>
            </a:r>
          </a:p>
          <a:p>
            <a:pPr>
              <a:buNone/>
            </a:pPr>
            <a:r>
              <a:rPr lang="ru-RU" sz="2000" dirty="0" smtClean="0"/>
              <a:t>       Лицей предназначался для обучения дворянских детей, программа была ориентирована в первую очередь на подготовку государственных чиновников высших рангов.</a:t>
            </a:r>
          </a:p>
          <a:p>
            <a:pPr>
              <a:buNone/>
            </a:pPr>
            <a:endParaRPr lang="ru-RU" sz="2000" dirty="0">
              <a:latin typeface="Verdana" pitchFamily="34" charset="0"/>
            </a:endParaRPr>
          </a:p>
        </p:txBody>
      </p:sp>
      <p:pic>
        <p:nvPicPr>
          <p:cNvPr id="4" name="Рисунок 3" descr="licey20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3286124"/>
            <a:ext cx="4667964" cy="30766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000108"/>
            <a:ext cx="7729566" cy="13596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600" dirty="0" smtClean="0">
                <a:latin typeface="Verdana" pitchFamily="34" charset="0"/>
              </a:rPr>
              <a:t>     Основанный по распоряжению императора Александра I в 1810 году лицей был открыт 19 октября 1811 г.</a:t>
            </a:r>
          </a:p>
          <a:p>
            <a:pPr>
              <a:buNone/>
            </a:pPr>
            <a:r>
              <a:rPr lang="ru-RU" sz="1600" dirty="0" smtClean="0">
                <a:latin typeface="Verdana" pitchFamily="34" charset="0"/>
              </a:rPr>
              <a:t>     В лицей принимались дети 10-12 лет, число воспитанников в первые годы составляло 30 человек, впоследствии было увеличено до 100.</a:t>
            </a:r>
          </a:p>
          <a:p>
            <a:pPr>
              <a:buNone/>
            </a:pPr>
            <a:endParaRPr lang="ru-RU" sz="1600" dirty="0">
              <a:latin typeface="Verdana" pitchFamily="34" charset="0"/>
            </a:endParaRPr>
          </a:p>
        </p:txBody>
      </p:sp>
      <p:pic>
        <p:nvPicPr>
          <p:cNvPr id="4" name="Рисунок 3" descr="678_56701_s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2786058"/>
            <a:ext cx="3816012" cy="2766608"/>
          </a:xfrm>
          <a:prstGeom prst="rect">
            <a:avLst/>
          </a:prstGeom>
        </p:spPr>
      </p:pic>
      <p:pic>
        <p:nvPicPr>
          <p:cNvPr id="5" name="Рисунок 4" descr="117[1]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436138">
            <a:off x="676820" y="2781086"/>
            <a:ext cx="4117916" cy="28056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714348" y="714356"/>
            <a:ext cx="7515225" cy="35734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1600" dirty="0" smtClean="0">
                <a:latin typeface="Verdana" pitchFamily="34" charset="0"/>
              </a:rPr>
              <a:t>     Обучение длилось шесть лет (два трехгодичных курса, с 1836 — четыре класса по полтора года), за это время изучались следующие дисциплины:</a:t>
            </a:r>
          </a:p>
          <a:p>
            <a:pPr>
              <a:buNone/>
            </a:pPr>
            <a:r>
              <a:rPr lang="ru-RU" sz="1600" dirty="0" smtClean="0">
                <a:latin typeface="Verdana" pitchFamily="34" charset="0"/>
              </a:rPr>
              <a:t>     нравственные (Закон Божий, этика, логика, правоведение, политическая экономия);</a:t>
            </a:r>
          </a:p>
          <a:p>
            <a:pPr>
              <a:buNone/>
            </a:pPr>
            <a:r>
              <a:rPr lang="ru-RU" sz="1600" dirty="0" smtClean="0">
                <a:latin typeface="Verdana" pitchFamily="34" charset="0"/>
              </a:rPr>
              <a:t>    словесные (российская, латинская, французская, немецкая словесность и языки, риторика);</a:t>
            </a:r>
          </a:p>
          <a:p>
            <a:pPr>
              <a:buNone/>
            </a:pPr>
            <a:r>
              <a:rPr lang="ru-RU" sz="1600" dirty="0" smtClean="0">
                <a:latin typeface="Verdana" pitchFamily="34" charset="0"/>
              </a:rPr>
              <a:t>     исторические (российская и всеобщая история, физическая география);</a:t>
            </a:r>
          </a:p>
          <a:p>
            <a:pPr>
              <a:buNone/>
            </a:pPr>
            <a:r>
              <a:rPr lang="ru-RU" sz="1600" dirty="0" smtClean="0">
                <a:latin typeface="Verdana" pitchFamily="34" charset="0"/>
              </a:rPr>
              <a:t>     физические и математические (математика, начала физики и космографии, математическая география, статистика);</a:t>
            </a:r>
          </a:p>
          <a:p>
            <a:pPr>
              <a:buNone/>
            </a:pPr>
            <a:r>
              <a:rPr lang="ru-RU" sz="1600" dirty="0" smtClean="0">
                <a:latin typeface="Verdana" pitchFamily="34" charset="0"/>
              </a:rPr>
              <a:t>     изящные искусства и гимнастические упражнения (чистописание, рисование, танцы, фехтование, верховая езда, плавание).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" name="Рисунок 5" descr="RN738CA9WU4Z3CAA04WL5CA8KVVGPCA4MWK5JCAKMY32ZCAH4V8U8CA9F57N1CAKF13QKCA0OC6BVCAO1YAAUCABD1ZIZCAC6BA3XCAZ0KG1YCA89UTYNCAONJGBQCA7R6APZCAHYAQSVCAM9291LCA3I5E2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613460" flipV="1">
            <a:off x="473726" y="4549587"/>
            <a:ext cx="1854066" cy="17145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TT1BBCA5X07AVCANDRBIJCARFTWMBCAY5WJ62CALKFSIUCABJ85H2CAUQJ6XPCARDFM6GCAPX9DVUCARK3R6SCAO0BIB9CARCD0F3CATXFCSKCA1GNEEMCA1YAZBACA82ZSGLCAMEY4C7CARAKJ1KCAIDL3V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3174" y="4429132"/>
            <a:ext cx="1536700" cy="1054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 descr="K9K8GCA424IJ7CAWTQHC2CAAWRSJZCAMDXK2OCAIK1046CAFMAR30CA7EBMO7CA127Q0LCA9GVMSUCASW38Q7CASYQ4DZCAXTPVI9CANOZ9E1CA6Y87WTCADMHQBNCAF0VU47CARBAZS4CALNT9HTCACI4RE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0958" y="4071942"/>
            <a:ext cx="1277888" cy="17469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 descr="3PD4JCAXSP1QFCA4WX2GOCAUG4ZPQCAQPZBPWCAAVJNDLCAW1XB3OCA86CPPZCAKXFMY5CATFD214CAOOUORHCA9B35NPCA2SR9DWCAZG9FB5CA0SRM6RCAJECOQZCA1E2KG3CATFKXG6CAPTN0POCAZKWBEC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4876" y="4572008"/>
            <a:ext cx="1466866" cy="15842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500042"/>
            <a:ext cx="650085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В первые годы существования (1811—1817) в Лицее создалась атмосфера увлечённости новой русской литературой, представленной именами Н. М. Карамзина, В. А. Жуковского, К. Н. Батюшкова, и французской литературой эпохи Просвещения (Вольтер). Эта увлечённость способствовала объединению ряда молодых людей в творческий литературно-поэтический кружок, определявший дух учебного заведения 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" name="Рисунок 2" descr="litsei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2714620"/>
            <a:ext cx="4883372" cy="3271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571480"/>
            <a:ext cx="7772400" cy="21431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>
                <a:latin typeface="Verdana" pitchFamily="34" charset="0"/>
              </a:rPr>
              <a:t>Учебный план лицея неоднократно изменялся, сохраняя при этом гуманитарно-юридическую направленность. Лицейское образование приравнивалось к университетскому, выпускники получали гражданские чины 14-го — 9-го классов. Для желавших поступить на военную службу проводилось дополнительное военное обучение, в этом случае выпускники получали права окончивших Пажеский корпус. В 1814—1829 г. при лицее действовал Благородный пансион.</a:t>
            </a:r>
            <a:endParaRPr lang="ru-RU" sz="1600" dirty="0">
              <a:latin typeface="Verdana" pitchFamily="34" charset="0"/>
            </a:endParaRPr>
          </a:p>
        </p:txBody>
      </p:sp>
      <p:pic>
        <p:nvPicPr>
          <p:cNvPr id="4" name="Рисунок 3" descr="4H09LCAFS89MPCAP804ZXCA5EWALQCAMYW6KECAC9VCU2CAHWJP7PCAEZAOS1CAZ1GNA0CAO5R6Y5CAUUTP9BCALL1PIGCAWP2CQLCA12TJDDCAQ5XF87CASEAUCXCA2BDUJECA0M2UYRCA7HT0SICAPI2IZ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3214686"/>
            <a:ext cx="2680006" cy="2601178"/>
          </a:xfrm>
          <a:prstGeom prst="rect">
            <a:avLst/>
          </a:prstGeom>
        </p:spPr>
      </p:pic>
      <p:pic>
        <p:nvPicPr>
          <p:cNvPr id="5" name="Рисунок 4" descr="XSI8RCAS6OD6YCAJZP47MCAS6ZOSMCA5OED34CAV7Y8CBCA949IR5CAH3496ZCAJWQ7LRCAHND9SHCAYVO2AZCAPBQ0QNCA1U2Q2XCAIZWMN5CAAHCGCFCAMMELSWCAY57MD9CA7KDWYJCAKWIXRXCAV2TUU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8" y="3357562"/>
            <a:ext cx="3037724" cy="24258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500042"/>
            <a:ext cx="7772400" cy="914400"/>
          </a:xfrm>
        </p:spPr>
        <p:txBody>
          <a:bodyPr/>
          <a:lstStyle/>
          <a:p>
            <a:r>
              <a:rPr lang="ru-RU" sz="3200" dirty="0" smtClean="0"/>
              <a:t>Об учебе в Царскосельском лицее: 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500174"/>
            <a:ext cx="7072362" cy="20002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800" dirty="0" smtClean="0">
                <a:latin typeface="Verdana" pitchFamily="34" charset="0"/>
              </a:rPr>
              <a:t>    Основное правило доброй методы или способа учения - состоит в том, чтобы не затемнять ума детей пространными изъяснениями, а возбуждать собственное его действие,    В «Правилах особенных в курсе окончательном» отмечалось, что «науки нравственные, физические и математические должны занимать первое место». Еще одной особенностью являлось  ношение формы.</a:t>
            </a:r>
            <a:endParaRPr lang="ru-RU" dirty="0"/>
          </a:p>
        </p:txBody>
      </p:sp>
      <p:pic>
        <p:nvPicPr>
          <p:cNvPr id="4" name="Рисунок 3" descr="1248035914_030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3214686"/>
            <a:ext cx="2516488" cy="3299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596" y="1000108"/>
            <a:ext cx="7772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Verdana" pitchFamily="34" charset="0"/>
              </a:rPr>
              <a:t>   Первым директором Лицея стал Василий Федорович Малиновский, который сумел поставить порученное ему дело так, что за полтора века слава Лицея не померкла.</a:t>
            </a:r>
            <a:endParaRPr lang="ru-RU" sz="2000" dirty="0">
              <a:latin typeface="Verdana" pitchFamily="34" charset="0"/>
            </a:endParaRPr>
          </a:p>
        </p:txBody>
      </p:sp>
      <p:pic>
        <p:nvPicPr>
          <p:cNvPr id="4" name="Рисунок 3" descr="1801pdclvfm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2428868"/>
            <a:ext cx="3162300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143</TotalTime>
  <Words>758</Words>
  <Application>Microsoft Office PowerPoint</Application>
  <PresentationFormat>Экран (4:3)</PresentationFormat>
  <Paragraphs>40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Метро</vt:lpstr>
      <vt:lpstr>Царскосельский лицей.</vt:lpstr>
      <vt:lpstr>Слайд 2</vt:lpstr>
      <vt:lpstr>Слайд 3</vt:lpstr>
      <vt:lpstr>Слайд 4</vt:lpstr>
      <vt:lpstr>Слайд 5</vt:lpstr>
      <vt:lpstr>Слайд 6</vt:lpstr>
      <vt:lpstr>Слайд 7</vt:lpstr>
      <vt:lpstr>Об учебе в Царскосельском лицее:  </vt:lpstr>
      <vt:lpstr>Слайд 9</vt:lpstr>
      <vt:lpstr>Слайд 10</vt:lpstr>
      <vt:lpstr>В первый набор лицеистов попали: </vt:lpstr>
      <vt:lpstr>Переезд в Петербург. </vt:lpstr>
      <vt:lpstr>Закрытие лицея.</vt:lpstr>
      <vt:lpstr>Лицеи в наши дни.</vt:lpstr>
      <vt:lpstr>Слайд 15</vt:lpstr>
      <vt:lpstr>«19 ОКТЯБРЯ 1827»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Царскосельский лицей.</dc:title>
  <dc:creator>Admin</dc:creator>
  <cp:lastModifiedBy>Zver</cp:lastModifiedBy>
  <cp:revision>18</cp:revision>
  <dcterms:created xsi:type="dcterms:W3CDTF">2009-10-11T12:53:20Z</dcterms:created>
  <dcterms:modified xsi:type="dcterms:W3CDTF">2009-10-21T15:08:06Z</dcterms:modified>
</cp:coreProperties>
</file>